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slides/slide8.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44"/>
  </p:notesMasterIdLst>
  <p:sldIdLst>
    <p:sldId id="256" r:id="rId4"/>
    <p:sldId id="257" r:id="rId5"/>
    <p:sldId id="263" r:id="rId6"/>
    <p:sldId id="264" r:id="rId7"/>
    <p:sldId id="258" r:id="rId8"/>
    <p:sldId id="266" r:id="rId9"/>
    <p:sldId id="267" r:id="rId10"/>
    <p:sldId id="269" r:id="rId11"/>
    <p:sldId id="268" r:id="rId12"/>
    <p:sldId id="270" r:id="rId13"/>
    <p:sldId id="259" r:id="rId14"/>
    <p:sldId id="261" r:id="rId15"/>
    <p:sldId id="271" r:id="rId16"/>
    <p:sldId id="260" r:id="rId17"/>
    <p:sldId id="273" r:id="rId18"/>
    <p:sldId id="272"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BD8110-B23C-4E6D-8549-49F12D30D63C}" type="datetimeFigureOut">
              <a:rPr lang="en-NZ" smtClean="0"/>
              <a:pPr/>
              <a:t>1/10/2012</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390DBD-ECF0-4540-AAE6-E2E048B9343B}" type="slidenum">
              <a:rPr lang="en-NZ" smtClean="0"/>
              <a:pPr/>
              <a:t>‹#›</a:t>
            </a:fld>
            <a:endParaRPr lang="en-NZ"/>
          </a:p>
        </p:txBody>
      </p:sp>
    </p:spTree>
    <p:extLst>
      <p:ext uri="{BB962C8B-B14F-4D97-AF65-F5344CB8AC3E}">
        <p14:creationId xmlns:p14="http://schemas.microsoft.com/office/powerpoint/2010/main" xmlns="" val="1379206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1F390DBD-ECF0-4540-AAE6-E2E048B9343B}" type="slidenum">
              <a:rPr lang="en-NZ" smtClean="0"/>
              <a:pPr/>
              <a:t>1</a:t>
            </a:fld>
            <a:endParaRPr lang="en-NZ"/>
          </a:p>
        </p:txBody>
      </p:sp>
    </p:spTree>
    <p:extLst>
      <p:ext uri="{BB962C8B-B14F-4D97-AF65-F5344CB8AC3E}">
        <p14:creationId xmlns:p14="http://schemas.microsoft.com/office/powerpoint/2010/main" xmlns="" val="3187565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31381A04-5DD8-4840-A6ED-0959C285CD29}" type="datetimeFigureOut">
              <a:rPr lang="en-NZ" smtClean="0"/>
              <a:pPr/>
              <a:t>1/10/2012</a:t>
            </a:fld>
            <a:endParaRPr lang="en-NZ"/>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29C8A32A-D939-4B43-9A32-9865EA1F710B}" type="slidenum">
              <a:rPr lang="en-NZ" smtClean="0"/>
              <a:pPr/>
              <a:t>‹#›</a:t>
            </a:fld>
            <a:endParaRPr lang="en-NZ"/>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NZ"/>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381A04-5DD8-4840-A6ED-0959C285CD29}" type="datetimeFigureOut">
              <a:rPr lang="en-NZ" smtClean="0"/>
              <a:pPr/>
              <a:t>1/10/2012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9C8A32A-D939-4B43-9A32-9865EA1F710B}"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381A04-5DD8-4840-A6ED-0959C285CD29}" type="datetimeFigureOut">
              <a:rPr lang="en-NZ" smtClean="0"/>
              <a:pPr/>
              <a:t>1/10/2012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29C8A32A-D939-4B43-9A32-9865EA1F710B}" type="slidenum">
              <a:rPr lang="en-NZ" smtClean="0"/>
              <a:pPr/>
              <a:t>‹#›</a:t>
            </a:fld>
            <a:endParaRPr lang="en-NZ"/>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2"/>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114"/>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29" name="Group 5"/>
              <p:cNvGrpSpPr>
                <a:grpSpLocks/>
              </p:cNvGrpSpPr>
              <p:nvPr/>
            </p:nvGrpSpPr>
            <p:grpSpPr bwMode="auto">
              <a:xfrm>
                <a:off x="422910" y="0"/>
                <a:ext cx="2514600" cy="6858000"/>
                <a:chOff x="0" y="0"/>
                <a:chExt cx="2514600" cy="6858000"/>
              </a:xfrm>
            </p:grpSpPr>
            <p:sp>
              <p:nvSpPr>
                <p:cNvPr id="37" name="Rectangle 84"/>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8" name="Rectangle 85"/>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9" name="Rectangle 113"/>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77"/>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5" name="Rectangle 78"/>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6" name="Rectangle 80"/>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31" name="Rectangle 74"/>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2"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3"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6" name="Freeform 44"/>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7"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8"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9" name="Freeform 50"/>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0" name="Freeform 51"/>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1" name="Hexagon 52"/>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2" name="Hexagon 53"/>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Hexagon 54"/>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Hexagon 55"/>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Hexagon 56"/>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6" name="Freeform 57"/>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7" name="Hexagon 58"/>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8" name="Hexagon 59"/>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9" name="Hexagon 60"/>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Hexagon 61"/>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1" name="Hexagon 62"/>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 name="Hexagon 63"/>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3" name="Hexagon 64"/>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Hexagon 65"/>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Hexagon 66"/>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Freeform 67"/>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Freeform 68"/>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3" name="Rectangle 45"/>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4" name="Rectangle 46"/>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5" name="Rectangle 49"/>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6" name="Rectangle 88"/>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a:lvl1pPr>
          </a:lstStyle>
          <a:p>
            <a:pPr>
              <a:defRPr/>
            </a:pPr>
            <a:fld id="{17B0AAA6-DBB4-4F57-8AE7-85C2A053B53A}" type="datetimeFigureOut">
              <a:rPr lang="en-NZ"/>
              <a:pPr>
                <a:defRPr/>
              </a:pPr>
              <a:t>1/10/2012</a:t>
            </a:fld>
            <a:endParaRPr lang="en-NZ"/>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NZ">
              <a:solidFill>
                <a:srgbClr val="94C600"/>
              </a:solidFill>
            </a:endParaRPr>
          </a:p>
        </p:txBody>
      </p:sp>
      <p:sp>
        <p:nvSpPr>
          <p:cNvPr id="49" name="Slide Number Placeholder 5"/>
          <p:cNvSpPr>
            <a:spLocks noGrp="1"/>
          </p:cNvSpPr>
          <p:nvPr>
            <p:ph type="sldNum" sz="quarter" idx="12"/>
          </p:nvPr>
        </p:nvSpPr>
        <p:spPr>
          <a:xfrm>
            <a:off x="4649788" y="5719763"/>
            <a:ext cx="642937" cy="365125"/>
          </a:xfrm>
        </p:spPr>
        <p:txBody>
          <a:bodyPr/>
          <a:lstStyle>
            <a:lvl1pPr>
              <a:defRPr>
                <a:solidFill>
                  <a:schemeClr val="accent1"/>
                </a:solidFill>
              </a:defRPr>
            </a:lvl1pPr>
          </a:lstStyle>
          <a:p>
            <a:pPr>
              <a:defRPr/>
            </a:pPr>
            <a:fld id="{49A9E3CA-FFA1-4B63-85E8-AD1C1F001DE6}" type="slidenum">
              <a:rPr lang="en-NZ">
                <a:solidFill>
                  <a:srgbClr val="94C600"/>
                </a:solidFill>
              </a:rPr>
              <a:pPr>
                <a:defRPr/>
              </a:pPr>
              <a:t>‹#›</a:t>
            </a:fld>
            <a:endParaRPr lang="en-NZ">
              <a:solidFill>
                <a:srgbClr val="94C600"/>
              </a:solidFill>
            </a:endParaRPr>
          </a:p>
        </p:txBody>
      </p:sp>
    </p:spTree>
    <p:extLst>
      <p:ext uri="{BB962C8B-B14F-4D97-AF65-F5344CB8AC3E}">
        <p14:creationId xmlns:p14="http://schemas.microsoft.com/office/powerpoint/2010/main" xmlns="" val="42109079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B960C2C-8570-44BE-9FE9-FB6B986328AC}"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E8601F1B-C385-485B-9276-821ADF8D62A0}" type="slidenum">
              <a:rPr lang="en-NZ"/>
              <a:pPr>
                <a:defRPr/>
              </a:pPr>
              <a:t>‹#›</a:t>
            </a:fld>
            <a:endParaRPr lang="en-NZ"/>
          </a:p>
        </p:txBody>
      </p:sp>
    </p:spTree>
    <p:extLst>
      <p:ext uri="{BB962C8B-B14F-4D97-AF65-F5344CB8AC3E}">
        <p14:creationId xmlns:p14="http://schemas.microsoft.com/office/powerpoint/2010/main" xmlns="" val="1261049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9D9BC2-A4C2-4B1B-8757-B3790361195D}"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02655BDD-12FA-42D2-913E-714BAC053078}" type="slidenum">
              <a:rPr lang="en-NZ"/>
              <a:pPr>
                <a:defRPr/>
              </a:pPr>
              <a:t>‹#›</a:t>
            </a:fld>
            <a:endParaRPr lang="en-NZ"/>
          </a:p>
        </p:txBody>
      </p:sp>
    </p:spTree>
    <p:extLst>
      <p:ext uri="{BB962C8B-B14F-4D97-AF65-F5344CB8AC3E}">
        <p14:creationId xmlns:p14="http://schemas.microsoft.com/office/powerpoint/2010/main" xmlns="" val="33648448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DEF7CBD1-7EAF-4A02-B4AA-A6E796AAB521}" type="datetimeFigureOut">
              <a:rPr lang="en-NZ"/>
              <a:pPr>
                <a:defRPr/>
              </a:pPr>
              <a:t>1/10/2012</a:t>
            </a:fld>
            <a:endParaRPr lang="en-NZ"/>
          </a:p>
        </p:txBody>
      </p:sp>
      <p:sp>
        <p:nvSpPr>
          <p:cNvPr id="6" name="Footer Placeholder 4"/>
          <p:cNvSpPr>
            <a:spLocks noGrp="1"/>
          </p:cNvSpPr>
          <p:nvPr>
            <p:ph type="ftr" sz="quarter" idx="16"/>
          </p:nvPr>
        </p:nvSpPr>
        <p:spPr/>
        <p:txBody>
          <a:bodyPr/>
          <a:lstStyle>
            <a:lvl1pPr>
              <a:defRPr/>
            </a:lvl1pPr>
          </a:lstStyle>
          <a:p>
            <a:pPr>
              <a:defRPr/>
            </a:pPr>
            <a:endParaRPr lang="en-NZ">
              <a:solidFill>
                <a:srgbClr val="94C600"/>
              </a:solidFill>
            </a:endParaRPr>
          </a:p>
        </p:txBody>
      </p:sp>
      <p:sp>
        <p:nvSpPr>
          <p:cNvPr id="7" name="Slide Number Placeholder 5"/>
          <p:cNvSpPr>
            <a:spLocks noGrp="1"/>
          </p:cNvSpPr>
          <p:nvPr>
            <p:ph type="sldNum" sz="quarter" idx="17"/>
          </p:nvPr>
        </p:nvSpPr>
        <p:spPr/>
        <p:txBody>
          <a:bodyPr/>
          <a:lstStyle>
            <a:lvl1pPr>
              <a:defRPr/>
            </a:lvl1pPr>
          </a:lstStyle>
          <a:p>
            <a:pPr>
              <a:defRPr/>
            </a:pPr>
            <a:fld id="{9529600A-3720-4C43-800E-B63C5F6A48BD}" type="slidenum">
              <a:rPr lang="en-NZ"/>
              <a:pPr>
                <a:defRPr/>
              </a:pPr>
              <a:t>‹#›</a:t>
            </a:fld>
            <a:endParaRPr lang="en-NZ"/>
          </a:p>
        </p:txBody>
      </p:sp>
    </p:spTree>
    <p:extLst>
      <p:ext uri="{BB962C8B-B14F-4D97-AF65-F5344CB8AC3E}">
        <p14:creationId xmlns:p14="http://schemas.microsoft.com/office/powerpoint/2010/main" xmlns="" val="40017024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904616C3-4DAA-4784-A4F3-056EDC37257E}" type="datetimeFigureOut">
              <a:rPr lang="en-NZ"/>
              <a:pPr>
                <a:defRPr/>
              </a:pPr>
              <a:t>1/10/2012</a:t>
            </a:fld>
            <a:endParaRPr lang="en-NZ"/>
          </a:p>
        </p:txBody>
      </p:sp>
      <p:sp>
        <p:nvSpPr>
          <p:cNvPr id="8"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9" name="Slide Number Placeholder 5"/>
          <p:cNvSpPr>
            <a:spLocks noGrp="1"/>
          </p:cNvSpPr>
          <p:nvPr>
            <p:ph type="sldNum" sz="quarter" idx="12"/>
          </p:nvPr>
        </p:nvSpPr>
        <p:spPr/>
        <p:txBody>
          <a:bodyPr/>
          <a:lstStyle>
            <a:lvl1pPr>
              <a:defRPr/>
            </a:lvl1pPr>
          </a:lstStyle>
          <a:p>
            <a:pPr>
              <a:defRPr/>
            </a:pPr>
            <a:fld id="{2FC1DEA8-DC2A-42D9-BD30-604C40C68988}" type="slidenum">
              <a:rPr lang="en-NZ"/>
              <a:pPr>
                <a:defRPr/>
              </a:pPr>
              <a:t>‹#›</a:t>
            </a:fld>
            <a:endParaRPr lang="en-NZ"/>
          </a:p>
        </p:txBody>
      </p:sp>
    </p:spTree>
    <p:extLst>
      <p:ext uri="{BB962C8B-B14F-4D97-AF65-F5344CB8AC3E}">
        <p14:creationId xmlns:p14="http://schemas.microsoft.com/office/powerpoint/2010/main" xmlns="" val="1503888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9D291A9-7B7E-492D-9376-FFF84F0DAFDD}" type="datetimeFigureOut">
              <a:rPr lang="en-NZ"/>
              <a:pPr>
                <a:defRPr/>
              </a:pPr>
              <a:t>1/10/2012</a:t>
            </a:fld>
            <a:endParaRPr lang="en-NZ"/>
          </a:p>
        </p:txBody>
      </p:sp>
      <p:sp>
        <p:nvSpPr>
          <p:cNvPr id="4"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5" name="Slide Number Placeholder 5"/>
          <p:cNvSpPr>
            <a:spLocks noGrp="1"/>
          </p:cNvSpPr>
          <p:nvPr>
            <p:ph type="sldNum" sz="quarter" idx="12"/>
          </p:nvPr>
        </p:nvSpPr>
        <p:spPr/>
        <p:txBody>
          <a:bodyPr/>
          <a:lstStyle>
            <a:lvl1pPr>
              <a:defRPr/>
            </a:lvl1pPr>
          </a:lstStyle>
          <a:p>
            <a:pPr>
              <a:defRPr/>
            </a:pPr>
            <a:fld id="{1EB4F680-B2E3-4AF9-87DE-BA1D1B56AFF8}" type="slidenum">
              <a:rPr lang="en-NZ"/>
              <a:pPr>
                <a:defRPr/>
              </a:pPr>
              <a:t>‹#›</a:t>
            </a:fld>
            <a:endParaRPr lang="en-NZ"/>
          </a:p>
        </p:txBody>
      </p:sp>
    </p:spTree>
    <p:extLst>
      <p:ext uri="{BB962C8B-B14F-4D97-AF65-F5344CB8AC3E}">
        <p14:creationId xmlns:p14="http://schemas.microsoft.com/office/powerpoint/2010/main" xmlns="" val="20072446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EF7A6C-60AC-4CC3-B765-2985E567AE2F}" type="datetimeFigureOut">
              <a:rPr lang="en-NZ"/>
              <a:pPr>
                <a:defRPr/>
              </a:pPr>
              <a:t>1/10/2012</a:t>
            </a:fld>
            <a:endParaRPr lang="en-NZ"/>
          </a:p>
        </p:txBody>
      </p:sp>
      <p:sp>
        <p:nvSpPr>
          <p:cNvPr id="3"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4" name="Slide Number Placeholder 5"/>
          <p:cNvSpPr>
            <a:spLocks noGrp="1"/>
          </p:cNvSpPr>
          <p:nvPr>
            <p:ph type="sldNum" sz="quarter" idx="12"/>
          </p:nvPr>
        </p:nvSpPr>
        <p:spPr/>
        <p:txBody>
          <a:bodyPr/>
          <a:lstStyle>
            <a:lvl1pPr>
              <a:defRPr/>
            </a:lvl1pPr>
          </a:lstStyle>
          <a:p>
            <a:pPr>
              <a:defRPr/>
            </a:pPr>
            <a:fld id="{BD038FB8-9C13-449C-869C-3C9114A664DD}" type="slidenum">
              <a:rPr lang="en-NZ"/>
              <a:pPr>
                <a:defRPr/>
              </a:pPr>
              <a:t>‹#›</a:t>
            </a:fld>
            <a:endParaRPr lang="en-NZ"/>
          </a:p>
        </p:txBody>
      </p:sp>
    </p:spTree>
    <p:extLst>
      <p:ext uri="{BB962C8B-B14F-4D97-AF65-F5344CB8AC3E}">
        <p14:creationId xmlns:p14="http://schemas.microsoft.com/office/powerpoint/2010/main" xmlns="" val="16843965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43"/>
          <p:cNvGrpSpPr>
            <a:grpSpLocks/>
          </p:cNvGrpSpPr>
          <p:nvPr/>
        </p:nvGrpSpPr>
        <p:grpSpPr bwMode="auto">
          <a:xfrm>
            <a:off x="-382588" y="0"/>
            <a:ext cx="9932988" cy="6858000"/>
            <a:chOff x="-382404" y="0"/>
            <a:chExt cx="9932332" cy="6858000"/>
          </a:xfrm>
        </p:grpSpPr>
        <p:grpSp>
          <p:nvGrpSpPr>
            <p:cNvPr id="6" name="Group 44"/>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83"/>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0" name="Group 5"/>
              <p:cNvGrpSpPr>
                <a:grpSpLocks/>
              </p:cNvGrpSpPr>
              <p:nvPr/>
            </p:nvGrpSpPr>
            <p:grpSpPr bwMode="auto">
              <a:xfrm>
                <a:off x="422910" y="0"/>
                <a:ext cx="2514600" cy="6858000"/>
                <a:chOff x="0" y="0"/>
                <a:chExt cx="2514600" cy="6858000"/>
              </a:xfrm>
            </p:grpSpPr>
            <p:sp>
              <p:nvSpPr>
                <p:cNvPr id="38" name="Rectangle 80"/>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9" name="Rectangle 81"/>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0" name="Rectangle 82"/>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77"/>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6" name="Rectangle 78"/>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7" name="Rectangle 79"/>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32" name="Rectangle 74"/>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3"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4"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7" name="Freeform 4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8"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9"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0" name="Freeform 4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1" name="Freeform 5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2" name="Hexagon 5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Hexagon 5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Hexagon 5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Hexagon 5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6" name="Hexagon 5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7" name="Freeform 58"/>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8" name="Hexagon 59"/>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9" name="Hexagon 61"/>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Hexagon 62"/>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1" name="Hexagon 63"/>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 name="Hexagon 64"/>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3" name="Hexagon 65"/>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Hexagon 66"/>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Hexagon 67"/>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Hexagon 68"/>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Freeform 69"/>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8" name="Freeform 70"/>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4" name="Rectangle 45"/>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5" name="Rectangle 56"/>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6" name="Rectangle 57"/>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7" name="Rectangle 60"/>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BC30AEF7-DF8A-4522-A143-42BFFBEC2471}" type="datetimeFigureOut">
              <a:rPr lang="en-NZ"/>
              <a:pPr>
                <a:defRPr/>
              </a:pPr>
              <a:t>1/10/2012</a:t>
            </a:fld>
            <a:endParaRPr lang="en-NZ"/>
          </a:p>
        </p:txBody>
      </p:sp>
      <p:sp>
        <p:nvSpPr>
          <p:cNvPr id="49" name="Slide Number Placeholder 6"/>
          <p:cNvSpPr>
            <a:spLocks noGrp="1"/>
          </p:cNvSpPr>
          <p:nvPr>
            <p:ph type="sldNum" sz="quarter" idx="11"/>
          </p:nvPr>
        </p:nvSpPr>
        <p:spPr/>
        <p:txBody>
          <a:bodyPr/>
          <a:lstStyle>
            <a:lvl1pPr>
              <a:defRPr/>
            </a:lvl1pPr>
          </a:lstStyle>
          <a:p>
            <a:pPr>
              <a:defRPr/>
            </a:pPr>
            <a:fld id="{BF120F2D-B048-43A6-8416-79B4AA28633D}" type="slidenum">
              <a:rPr lang="en-NZ"/>
              <a:pPr>
                <a:defRPr/>
              </a:pPr>
              <a:t>‹#›</a:t>
            </a:fld>
            <a:endParaRPr lang="en-NZ"/>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NZ">
              <a:solidFill>
                <a:srgbClr val="94C600"/>
              </a:solidFill>
            </a:endParaRPr>
          </a:p>
        </p:txBody>
      </p:sp>
    </p:spTree>
    <p:extLst>
      <p:ext uri="{BB962C8B-B14F-4D97-AF65-F5344CB8AC3E}">
        <p14:creationId xmlns:p14="http://schemas.microsoft.com/office/powerpoint/2010/main" xmlns="" val="985695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1381A04-5DD8-4840-A6ED-0959C285CD29}" type="datetimeFigureOut">
              <a:rPr lang="en-NZ" smtClean="0"/>
              <a:pPr/>
              <a:t>1/10/2012</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29C8A32A-D939-4B43-9A32-9865EA1F710B}" type="slidenum">
              <a:rPr lang="en-NZ" smtClean="0"/>
              <a:pPr/>
              <a:t>‹#›</a:t>
            </a:fld>
            <a:endParaRPr lang="en-NZ"/>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43"/>
          <p:cNvGrpSpPr>
            <a:grpSpLocks/>
          </p:cNvGrpSpPr>
          <p:nvPr/>
        </p:nvGrpSpPr>
        <p:grpSpPr bwMode="auto">
          <a:xfrm>
            <a:off x="-382588" y="0"/>
            <a:ext cx="9932988" cy="6858000"/>
            <a:chOff x="-382404" y="0"/>
            <a:chExt cx="9932332" cy="6858000"/>
          </a:xfrm>
        </p:grpSpPr>
        <p:grpSp>
          <p:nvGrpSpPr>
            <p:cNvPr id="6" name="Group 44"/>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86"/>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0" name="Group 5"/>
              <p:cNvGrpSpPr>
                <a:grpSpLocks/>
              </p:cNvGrpSpPr>
              <p:nvPr/>
            </p:nvGrpSpPr>
            <p:grpSpPr bwMode="auto">
              <a:xfrm>
                <a:off x="422910" y="0"/>
                <a:ext cx="2514600" cy="6858000"/>
                <a:chOff x="0" y="0"/>
                <a:chExt cx="2514600" cy="6858000"/>
              </a:xfrm>
            </p:grpSpPr>
            <p:sp>
              <p:nvSpPr>
                <p:cNvPr id="38" name="Rectangle 83"/>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9" name="Rectangle 84"/>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0" name="Rectangle 85"/>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80"/>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6" name="Rectangle 81"/>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7" name="Rectangle 82"/>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32" name="Rectangle 77"/>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3" name="Rectangle 78"/>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4" name="Rectangle 79"/>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7" name="Freeform 4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8" name="Freeform 4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9" name="Freeform 4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0" name="Freeform 4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1" name="Freeform 4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2" name="Hexagon 5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Hexagon 5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Hexagon 59"/>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Hexagon 60"/>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6" name="Hexagon 61"/>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7" name="Freeform 62"/>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8" name="Hexagon 63"/>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9" name="Hexagon 64"/>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Hexagon 65"/>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1" name="Hexagon 66"/>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 name="Hexagon 67"/>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3" name="Hexagon 68"/>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Hexagon 69"/>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Hexagon 70"/>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Hexagon 71"/>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Freeform 72"/>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8" name="Freeform 73"/>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4" name="Rectangle 9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5" name="Rectangle 10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6" name="Rectangle 101"/>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7" name="Rectangle 10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8BDFB034-0E9B-4691-B7A5-92448E20F02E}" type="datetimeFigureOut">
              <a:rPr lang="en-NZ"/>
              <a:pPr>
                <a:defRPr/>
              </a:pPr>
              <a:t>1/10/2012</a:t>
            </a:fld>
            <a:endParaRPr lang="en-NZ"/>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NZ">
              <a:solidFill>
                <a:srgbClr val="94C600"/>
              </a:solidFill>
            </a:endParaRPr>
          </a:p>
        </p:txBody>
      </p:sp>
      <p:sp>
        <p:nvSpPr>
          <p:cNvPr id="50" name="Slide Number Placeholder 6"/>
          <p:cNvSpPr>
            <a:spLocks noGrp="1"/>
          </p:cNvSpPr>
          <p:nvPr>
            <p:ph type="sldNum" sz="quarter" idx="12"/>
          </p:nvPr>
        </p:nvSpPr>
        <p:spPr/>
        <p:txBody>
          <a:bodyPr/>
          <a:lstStyle>
            <a:lvl1pPr>
              <a:defRPr/>
            </a:lvl1pPr>
          </a:lstStyle>
          <a:p>
            <a:pPr>
              <a:defRPr/>
            </a:pPr>
            <a:fld id="{78F5E18D-BFBC-48FF-A5C4-73323BEC9FC9}" type="slidenum">
              <a:rPr lang="en-NZ"/>
              <a:pPr>
                <a:defRPr/>
              </a:pPr>
              <a:t>‹#›</a:t>
            </a:fld>
            <a:endParaRPr lang="en-NZ"/>
          </a:p>
        </p:txBody>
      </p:sp>
    </p:spTree>
    <p:extLst>
      <p:ext uri="{BB962C8B-B14F-4D97-AF65-F5344CB8AC3E}">
        <p14:creationId xmlns:p14="http://schemas.microsoft.com/office/powerpoint/2010/main" xmlns="" val="12706660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E900C51-DB84-45A3-A3CC-B6075D93E288}"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ECE8AEE7-1964-41A5-B7BD-B96425531BBF}" type="slidenum">
              <a:rPr lang="en-NZ"/>
              <a:pPr>
                <a:defRPr/>
              </a:pPr>
              <a:t>‹#›</a:t>
            </a:fld>
            <a:endParaRPr lang="en-NZ"/>
          </a:p>
        </p:txBody>
      </p:sp>
    </p:spTree>
    <p:extLst>
      <p:ext uri="{BB962C8B-B14F-4D97-AF65-F5344CB8AC3E}">
        <p14:creationId xmlns:p14="http://schemas.microsoft.com/office/powerpoint/2010/main" xmlns="" val="35769381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7848F6-461A-419D-B18D-DA710A1F2E64}"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7B1765AE-F258-4613-9CE6-979426539CDF}" type="slidenum">
              <a:rPr lang="en-NZ"/>
              <a:pPr>
                <a:defRPr/>
              </a:pPr>
              <a:t>‹#›</a:t>
            </a:fld>
            <a:endParaRPr lang="en-NZ"/>
          </a:p>
        </p:txBody>
      </p:sp>
    </p:spTree>
    <p:extLst>
      <p:ext uri="{BB962C8B-B14F-4D97-AF65-F5344CB8AC3E}">
        <p14:creationId xmlns:p14="http://schemas.microsoft.com/office/powerpoint/2010/main" xmlns="" val="34151307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42"/>
          <p:cNvGrpSpPr>
            <a:grpSpLocks/>
          </p:cNvGrpSpPr>
          <p:nvPr/>
        </p:nvGrpSpPr>
        <p:grpSpPr bwMode="auto">
          <a:xfrm>
            <a:off x="-382588" y="0"/>
            <a:ext cx="9932988"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114"/>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29" name="Group 5"/>
              <p:cNvGrpSpPr>
                <a:grpSpLocks/>
              </p:cNvGrpSpPr>
              <p:nvPr/>
            </p:nvGrpSpPr>
            <p:grpSpPr bwMode="auto">
              <a:xfrm>
                <a:off x="422910" y="0"/>
                <a:ext cx="2514600" cy="6858000"/>
                <a:chOff x="0" y="0"/>
                <a:chExt cx="2514600" cy="6858000"/>
              </a:xfrm>
            </p:grpSpPr>
            <p:sp>
              <p:nvSpPr>
                <p:cNvPr id="37" name="Rectangle 84"/>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8" name="Rectangle 85"/>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9" name="Rectangle 113"/>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77"/>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5" name="Rectangle 78"/>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6" name="Rectangle 80"/>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31" name="Rectangle 74"/>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2"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3"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6" name="Freeform 44"/>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7"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8"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9" name="Freeform 50"/>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0" name="Freeform 51"/>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1" name="Hexagon 52"/>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2" name="Hexagon 53"/>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Hexagon 54"/>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Hexagon 55"/>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Hexagon 56"/>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6" name="Freeform 57"/>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7" name="Hexagon 58"/>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8" name="Hexagon 59"/>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9" name="Hexagon 60"/>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Hexagon 61"/>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1" name="Hexagon 62"/>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 name="Hexagon 63"/>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3" name="Hexagon 64"/>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Hexagon 65"/>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Hexagon 66"/>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Freeform 67"/>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Freeform 68"/>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3" name="Rectangle 45"/>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4" name="Rectangle 46"/>
          <p:cNvSpPr/>
          <p:nvPr/>
        </p:nvSpPr>
        <p:spPr>
          <a:xfrm>
            <a:off x="4649788" y="-22225"/>
            <a:ext cx="35052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5" name="Rectangle 49"/>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6" name="Rectangle 88"/>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7" name="Date Placeholder 3"/>
          <p:cNvSpPr>
            <a:spLocks noGrp="1"/>
          </p:cNvSpPr>
          <p:nvPr>
            <p:ph type="dt" sz="half" idx="10"/>
          </p:nvPr>
        </p:nvSpPr>
        <p:spPr>
          <a:xfrm>
            <a:off x="4738688" y="1516063"/>
            <a:ext cx="2133600" cy="752475"/>
          </a:xfrm>
        </p:spPr>
        <p:txBody>
          <a:bodyPr anchor="b"/>
          <a:lstStyle>
            <a:lvl1pPr algn="l">
              <a:defRPr sz="2400"/>
            </a:lvl1pPr>
          </a:lstStyle>
          <a:p>
            <a:pPr>
              <a:defRPr/>
            </a:pPr>
            <a:fld id="{173342F9-0521-4FAD-B34B-9CCD0572F606}" type="datetimeFigureOut">
              <a:rPr lang="en-NZ"/>
              <a:pPr>
                <a:defRPr/>
              </a:pPr>
              <a:t>1/10/2012</a:t>
            </a:fld>
            <a:endParaRPr lang="en-NZ"/>
          </a:p>
        </p:txBody>
      </p:sp>
      <p:sp>
        <p:nvSpPr>
          <p:cNvPr id="48" name="Footer Placeholder 4"/>
          <p:cNvSpPr>
            <a:spLocks noGrp="1"/>
          </p:cNvSpPr>
          <p:nvPr>
            <p:ph type="ftr" sz="quarter" idx="11"/>
          </p:nvPr>
        </p:nvSpPr>
        <p:spPr>
          <a:xfrm>
            <a:off x="5303838" y="5719763"/>
            <a:ext cx="2830512" cy="365125"/>
          </a:xfrm>
        </p:spPr>
        <p:txBody>
          <a:bodyPr>
            <a:normAutofit/>
          </a:bodyPr>
          <a:lstStyle>
            <a:lvl1pPr>
              <a:defRPr>
                <a:solidFill>
                  <a:schemeClr val="accent1"/>
                </a:solidFill>
              </a:defRPr>
            </a:lvl1pPr>
          </a:lstStyle>
          <a:p>
            <a:pPr>
              <a:defRPr/>
            </a:pPr>
            <a:endParaRPr lang="en-NZ">
              <a:solidFill>
                <a:srgbClr val="94C600"/>
              </a:solidFill>
            </a:endParaRPr>
          </a:p>
        </p:txBody>
      </p:sp>
      <p:sp>
        <p:nvSpPr>
          <p:cNvPr id="49" name="Slide Number Placeholder 5"/>
          <p:cNvSpPr>
            <a:spLocks noGrp="1"/>
          </p:cNvSpPr>
          <p:nvPr>
            <p:ph type="sldNum" sz="quarter" idx="12"/>
          </p:nvPr>
        </p:nvSpPr>
        <p:spPr>
          <a:xfrm>
            <a:off x="4649788" y="5719763"/>
            <a:ext cx="642937" cy="365125"/>
          </a:xfrm>
        </p:spPr>
        <p:txBody>
          <a:bodyPr/>
          <a:lstStyle>
            <a:lvl1pPr>
              <a:defRPr>
                <a:solidFill>
                  <a:schemeClr val="accent1"/>
                </a:solidFill>
              </a:defRPr>
            </a:lvl1pPr>
          </a:lstStyle>
          <a:p>
            <a:pPr>
              <a:defRPr/>
            </a:pPr>
            <a:fld id="{997FEC10-8CF8-4AD2-B1F0-A9D737E1E8AB}" type="slidenum">
              <a:rPr lang="en-NZ">
                <a:solidFill>
                  <a:srgbClr val="94C600"/>
                </a:solidFill>
              </a:rPr>
              <a:pPr>
                <a:defRPr/>
              </a:pPr>
              <a:t>‹#›</a:t>
            </a:fld>
            <a:endParaRPr lang="en-NZ">
              <a:solidFill>
                <a:srgbClr val="94C600"/>
              </a:solidFill>
            </a:endParaRPr>
          </a:p>
        </p:txBody>
      </p:sp>
    </p:spTree>
    <p:extLst>
      <p:ext uri="{BB962C8B-B14F-4D97-AF65-F5344CB8AC3E}">
        <p14:creationId xmlns:p14="http://schemas.microsoft.com/office/powerpoint/2010/main" xmlns="" val="31130318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74EE5337-B6C6-4305-A097-ADCE139D1FB7}"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46372A97-2FFA-4C98-B9F7-1F97284F6064}" type="slidenum">
              <a:rPr lang="en-NZ"/>
              <a:pPr>
                <a:defRPr/>
              </a:pPr>
              <a:t>‹#›</a:t>
            </a:fld>
            <a:endParaRPr lang="en-NZ"/>
          </a:p>
        </p:txBody>
      </p:sp>
    </p:spTree>
    <p:extLst>
      <p:ext uri="{BB962C8B-B14F-4D97-AF65-F5344CB8AC3E}">
        <p14:creationId xmlns:p14="http://schemas.microsoft.com/office/powerpoint/2010/main" xmlns="" val="10130716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04A6E8E-7950-4A12-8763-EBAD4E70DB92}"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ACFAFF10-E0EC-42AA-9FD8-3CE4919AF10C}" type="slidenum">
              <a:rPr lang="en-NZ"/>
              <a:pPr>
                <a:defRPr/>
              </a:pPr>
              <a:t>‹#›</a:t>
            </a:fld>
            <a:endParaRPr lang="en-NZ"/>
          </a:p>
        </p:txBody>
      </p:sp>
    </p:spTree>
    <p:extLst>
      <p:ext uri="{BB962C8B-B14F-4D97-AF65-F5344CB8AC3E}">
        <p14:creationId xmlns:p14="http://schemas.microsoft.com/office/powerpoint/2010/main" xmlns="" val="41242090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5"/>
          </p:nvPr>
        </p:nvSpPr>
        <p:spPr/>
        <p:txBody>
          <a:bodyPr/>
          <a:lstStyle>
            <a:lvl1pPr>
              <a:defRPr/>
            </a:lvl1pPr>
          </a:lstStyle>
          <a:p>
            <a:pPr>
              <a:defRPr/>
            </a:pPr>
            <a:fld id="{8079680D-67FB-4C80-8B2A-4DF2F3F76F33}" type="datetimeFigureOut">
              <a:rPr lang="en-NZ"/>
              <a:pPr>
                <a:defRPr/>
              </a:pPr>
              <a:t>1/10/2012</a:t>
            </a:fld>
            <a:endParaRPr lang="en-NZ"/>
          </a:p>
        </p:txBody>
      </p:sp>
      <p:sp>
        <p:nvSpPr>
          <p:cNvPr id="6" name="Footer Placeholder 4"/>
          <p:cNvSpPr>
            <a:spLocks noGrp="1"/>
          </p:cNvSpPr>
          <p:nvPr>
            <p:ph type="ftr" sz="quarter" idx="16"/>
          </p:nvPr>
        </p:nvSpPr>
        <p:spPr/>
        <p:txBody>
          <a:bodyPr/>
          <a:lstStyle>
            <a:lvl1pPr>
              <a:defRPr/>
            </a:lvl1pPr>
          </a:lstStyle>
          <a:p>
            <a:pPr>
              <a:defRPr/>
            </a:pPr>
            <a:endParaRPr lang="en-NZ">
              <a:solidFill>
                <a:srgbClr val="94C600"/>
              </a:solidFill>
            </a:endParaRPr>
          </a:p>
        </p:txBody>
      </p:sp>
      <p:sp>
        <p:nvSpPr>
          <p:cNvPr id="7" name="Slide Number Placeholder 5"/>
          <p:cNvSpPr>
            <a:spLocks noGrp="1"/>
          </p:cNvSpPr>
          <p:nvPr>
            <p:ph type="sldNum" sz="quarter" idx="17"/>
          </p:nvPr>
        </p:nvSpPr>
        <p:spPr/>
        <p:txBody>
          <a:bodyPr/>
          <a:lstStyle>
            <a:lvl1pPr>
              <a:defRPr/>
            </a:lvl1pPr>
          </a:lstStyle>
          <a:p>
            <a:pPr>
              <a:defRPr/>
            </a:pPr>
            <a:fld id="{C5CCDD60-152E-48E9-ADB4-D765E12CAAC5}" type="slidenum">
              <a:rPr lang="en-NZ"/>
              <a:pPr>
                <a:defRPr/>
              </a:pPr>
              <a:t>‹#›</a:t>
            </a:fld>
            <a:endParaRPr lang="en-NZ"/>
          </a:p>
        </p:txBody>
      </p:sp>
    </p:spTree>
    <p:extLst>
      <p:ext uri="{BB962C8B-B14F-4D97-AF65-F5344CB8AC3E}">
        <p14:creationId xmlns:p14="http://schemas.microsoft.com/office/powerpoint/2010/main" xmlns="" val="26075333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50B69B08-7846-4B96-8987-37B0BDE48EC5}" type="datetimeFigureOut">
              <a:rPr lang="en-NZ"/>
              <a:pPr>
                <a:defRPr/>
              </a:pPr>
              <a:t>1/10/2012</a:t>
            </a:fld>
            <a:endParaRPr lang="en-NZ"/>
          </a:p>
        </p:txBody>
      </p:sp>
      <p:sp>
        <p:nvSpPr>
          <p:cNvPr id="8"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9" name="Slide Number Placeholder 5"/>
          <p:cNvSpPr>
            <a:spLocks noGrp="1"/>
          </p:cNvSpPr>
          <p:nvPr>
            <p:ph type="sldNum" sz="quarter" idx="12"/>
          </p:nvPr>
        </p:nvSpPr>
        <p:spPr/>
        <p:txBody>
          <a:bodyPr/>
          <a:lstStyle>
            <a:lvl1pPr>
              <a:defRPr/>
            </a:lvl1pPr>
          </a:lstStyle>
          <a:p>
            <a:pPr>
              <a:defRPr/>
            </a:pPr>
            <a:fld id="{9677B638-6226-4D4B-AB84-1CA1236565D7}" type="slidenum">
              <a:rPr lang="en-NZ"/>
              <a:pPr>
                <a:defRPr/>
              </a:pPr>
              <a:t>‹#›</a:t>
            </a:fld>
            <a:endParaRPr lang="en-NZ"/>
          </a:p>
        </p:txBody>
      </p:sp>
    </p:spTree>
    <p:extLst>
      <p:ext uri="{BB962C8B-B14F-4D97-AF65-F5344CB8AC3E}">
        <p14:creationId xmlns:p14="http://schemas.microsoft.com/office/powerpoint/2010/main" xmlns="" val="14855750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0BC8B1D-0EB6-42C0-8839-D5A8D8AD0280}" type="datetimeFigureOut">
              <a:rPr lang="en-NZ"/>
              <a:pPr>
                <a:defRPr/>
              </a:pPr>
              <a:t>1/10/2012</a:t>
            </a:fld>
            <a:endParaRPr lang="en-NZ"/>
          </a:p>
        </p:txBody>
      </p:sp>
      <p:sp>
        <p:nvSpPr>
          <p:cNvPr id="4"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5" name="Slide Number Placeholder 5"/>
          <p:cNvSpPr>
            <a:spLocks noGrp="1"/>
          </p:cNvSpPr>
          <p:nvPr>
            <p:ph type="sldNum" sz="quarter" idx="12"/>
          </p:nvPr>
        </p:nvSpPr>
        <p:spPr/>
        <p:txBody>
          <a:bodyPr/>
          <a:lstStyle>
            <a:lvl1pPr>
              <a:defRPr/>
            </a:lvl1pPr>
          </a:lstStyle>
          <a:p>
            <a:pPr>
              <a:defRPr/>
            </a:pPr>
            <a:fld id="{117664BF-B2B2-4923-BFA9-D7B48B65D3A4}" type="slidenum">
              <a:rPr lang="en-NZ"/>
              <a:pPr>
                <a:defRPr/>
              </a:pPr>
              <a:t>‹#›</a:t>
            </a:fld>
            <a:endParaRPr lang="en-NZ"/>
          </a:p>
        </p:txBody>
      </p:sp>
    </p:spTree>
    <p:extLst>
      <p:ext uri="{BB962C8B-B14F-4D97-AF65-F5344CB8AC3E}">
        <p14:creationId xmlns:p14="http://schemas.microsoft.com/office/powerpoint/2010/main" xmlns="" val="183763565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B6E6F8E-9618-401D-A0F8-AC6F57EBED14}" type="datetimeFigureOut">
              <a:rPr lang="en-NZ"/>
              <a:pPr>
                <a:defRPr/>
              </a:pPr>
              <a:t>1/10/2012</a:t>
            </a:fld>
            <a:endParaRPr lang="en-NZ"/>
          </a:p>
        </p:txBody>
      </p:sp>
      <p:sp>
        <p:nvSpPr>
          <p:cNvPr id="3"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4" name="Slide Number Placeholder 5"/>
          <p:cNvSpPr>
            <a:spLocks noGrp="1"/>
          </p:cNvSpPr>
          <p:nvPr>
            <p:ph type="sldNum" sz="quarter" idx="12"/>
          </p:nvPr>
        </p:nvSpPr>
        <p:spPr/>
        <p:txBody>
          <a:bodyPr/>
          <a:lstStyle>
            <a:lvl1pPr>
              <a:defRPr/>
            </a:lvl1pPr>
          </a:lstStyle>
          <a:p>
            <a:pPr>
              <a:defRPr/>
            </a:pPr>
            <a:fld id="{FD06D2CD-4959-43DE-B326-1174DF51BA31}" type="slidenum">
              <a:rPr lang="en-NZ"/>
              <a:pPr>
                <a:defRPr/>
              </a:pPr>
              <a:t>‹#›</a:t>
            </a:fld>
            <a:endParaRPr lang="en-NZ"/>
          </a:p>
        </p:txBody>
      </p:sp>
    </p:spTree>
    <p:extLst>
      <p:ext uri="{BB962C8B-B14F-4D97-AF65-F5344CB8AC3E}">
        <p14:creationId xmlns:p14="http://schemas.microsoft.com/office/powerpoint/2010/main" xmlns="" val="1499397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31381A04-5DD8-4840-A6ED-0959C285CD29}" type="datetimeFigureOut">
              <a:rPr lang="en-NZ" smtClean="0"/>
              <a:pPr/>
              <a:t>1/10/2012</a:t>
            </a:fld>
            <a:endParaRPr lang="en-NZ"/>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29C8A32A-D939-4B43-9A32-9865EA1F710B}" type="slidenum">
              <a:rPr lang="en-NZ" smtClean="0"/>
              <a:pPr/>
              <a:t>‹#›</a:t>
            </a:fld>
            <a:endParaRPr lang="en-NZ"/>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NZ"/>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43"/>
          <p:cNvGrpSpPr>
            <a:grpSpLocks/>
          </p:cNvGrpSpPr>
          <p:nvPr/>
        </p:nvGrpSpPr>
        <p:grpSpPr bwMode="auto">
          <a:xfrm>
            <a:off x="-382588" y="0"/>
            <a:ext cx="9932988" cy="6858000"/>
            <a:chOff x="-382404" y="0"/>
            <a:chExt cx="9932332" cy="6858000"/>
          </a:xfrm>
        </p:grpSpPr>
        <p:grpSp>
          <p:nvGrpSpPr>
            <p:cNvPr id="6" name="Group 44"/>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83"/>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0" name="Group 5"/>
              <p:cNvGrpSpPr>
                <a:grpSpLocks/>
              </p:cNvGrpSpPr>
              <p:nvPr/>
            </p:nvGrpSpPr>
            <p:grpSpPr bwMode="auto">
              <a:xfrm>
                <a:off x="422910" y="0"/>
                <a:ext cx="2514600" cy="6858000"/>
                <a:chOff x="0" y="0"/>
                <a:chExt cx="2514600" cy="6858000"/>
              </a:xfrm>
            </p:grpSpPr>
            <p:sp>
              <p:nvSpPr>
                <p:cNvPr id="38" name="Rectangle 80"/>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9" name="Rectangle 81"/>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0" name="Rectangle 82"/>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77"/>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6" name="Rectangle 78"/>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7" name="Rectangle 79"/>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32" name="Rectangle 74"/>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3" name="Rectangle 75"/>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4" name="Rectangle 76"/>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7" name="Freeform 4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8" name="Freeform 4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9" name="Freeform 4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0" name="Freeform 4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1" name="Freeform 5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2" name="Hexagon 5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Hexagon 5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Hexagon 5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Hexagon 5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6" name="Hexagon 5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7" name="Freeform 58"/>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8" name="Hexagon 59"/>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9" name="Hexagon 61"/>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Hexagon 62"/>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1" name="Hexagon 63"/>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 name="Hexagon 64"/>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3" name="Hexagon 65"/>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Hexagon 66"/>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Hexagon 67"/>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Hexagon 68"/>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Freeform 69"/>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8" name="Freeform 70"/>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4" name="Rectangle 45"/>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5" name="Rectangle 56"/>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6" name="Rectangle 57"/>
          <p:cNvSpPr/>
          <p:nvPr/>
        </p:nvSpPr>
        <p:spPr>
          <a:xfrm>
            <a:off x="904875" y="601663"/>
            <a:ext cx="356235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7" name="Rectangle 60"/>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739833" y="2657434"/>
            <a:ext cx="3304572" cy="1463153"/>
          </a:xfrm>
        </p:spPr>
        <p:txBody>
          <a:bodyPr>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7B8A338E-2A9A-4870-9055-4BE3494AEAB3}" type="datetimeFigureOut">
              <a:rPr lang="en-NZ"/>
              <a:pPr>
                <a:defRPr/>
              </a:pPr>
              <a:t>1/10/2012</a:t>
            </a:fld>
            <a:endParaRPr lang="en-NZ"/>
          </a:p>
        </p:txBody>
      </p:sp>
      <p:sp>
        <p:nvSpPr>
          <p:cNvPr id="49" name="Slide Number Placeholder 6"/>
          <p:cNvSpPr>
            <a:spLocks noGrp="1"/>
          </p:cNvSpPr>
          <p:nvPr>
            <p:ph type="sldNum" sz="quarter" idx="11"/>
          </p:nvPr>
        </p:nvSpPr>
        <p:spPr/>
        <p:txBody>
          <a:bodyPr/>
          <a:lstStyle>
            <a:lvl1pPr>
              <a:defRPr/>
            </a:lvl1pPr>
          </a:lstStyle>
          <a:p>
            <a:pPr>
              <a:defRPr/>
            </a:pPr>
            <a:fld id="{04B891A7-6F06-4BDC-99E8-446E0FD6B0FF}" type="slidenum">
              <a:rPr lang="en-NZ"/>
              <a:pPr>
                <a:defRPr/>
              </a:pPr>
              <a:t>‹#›</a:t>
            </a:fld>
            <a:endParaRPr lang="en-NZ"/>
          </a:p>
        </p:txBody>
      </p:sp>
      <p:sp>
        <p:nvSpPr>
          <p:cNvPr id="50" name="Footer Placeholder 5"/>
          <p:cNvSpPr>
            <a:spLocks noGrp="1"/>
          </p:cNvSpPr>
          <p:nvPr>
            <p:ph type="ftr" sz="quarter" idx="12"/>
          </p:nvPr>
        </p:nvSpPr>
        <p:spPr>
          <a:xfrm>
            <a:off x="4641850" y="5724525"/>
            <a:ext cx="3492500" cy="365125"/>
          </a:xfrm>
        </p:spPr>
        <p:txBody>
          <a:bodyPr>
            <a:normAutofit/>
          </a:bodyPr>
          <a:lstStyle>
            <a:lvl1pPr>
              <a:defRPr/>
            </a:lvl1pPr>
          </a:lstStyle>
          <a:p>
            <a:pPr>
              <a:defRPr/>
            </a:pPr>
            <a:endParaRPr lang="en-NZ">
              <a:solidFill>
                <a:srgbClr val="94C600"/>
              </a:solidFill>
            </a:endParaRPr>
          </a:p>
        </p:txBody>
      </p:sp>
    </p:spTree>
    <p:extLst>
      <p:ext uri="{BB962C8B-B14F-4D97-AF65-F5344CB8AC3E}">
        <p14:creationId xmlns:p14="http://schemas.microsoft.com/office/powerpoint/2010/main" xmlns="" val="8730242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43"/>
          <p:cNvGrpSpPr>
            <a:grpSpLocks/>
          </p:cNvGrpSpPr>
          <p:nvPr/>
        </p:nvGrpSpPr>
        <p:grpSpPr bwMode="auto">
          <a:xfrm>
            <a:off x="-382588" y="0"/>
            <a:ext cx="9932988" cy="6858000"/>
            <a:chOff x="-382404" y="0"/>
            <a:chExt cx="9932332" cy="6858000"/>
          </a:xfrm>
        </p:grpSpPr>
        <p:grpSp>
          <p:nvGrpSpPr>
            <p:cNvPr id="6" name="Group 44"/>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86"/>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0" name="Group 5"/>
              <p:cNvGrpSpPr>
                <a:grpSpLocks/>
              </p:cNvGrpSpPr>
              <p:nvPr/>
            </p:nvGrpSpPr>
            <p:grpSpPr bwMode="auto">
              <a:xfrm>
                <a:off x="422910" y="0"/>
                <a:ext cx="2514600" cy="6858000"/>
                <a:chOff x="0" y="0"/>
                <a:chExt cx="2514600" cy="6858000"/>
              </a:xfrm>
            </p:grpSpPr>
            <p:sp>
              <p:nvSpPr>
                <p:cNvPr id="38" name="Rectangle 83"/>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9" name="Rectangle 84"/>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0" name="Rectangle 85"/>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80"/>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6" name="Rectangle 81"/>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7" name="Rectangle 82"/>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32" name="Rectangle 77"/>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3" name="Rectangle 78"/>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34" name="Rectangle 79"/>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7" name="Freeform 4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8" name="Freeform 4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9" name="Freeform 4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0" name="Freeform 4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1" name="Freeform 4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12" name="Hexagon 5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3" name="Hexagon 5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4" name="Hexagon 59"/>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5" name="Hexagon 60"/>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6" name="Hexagon 61"/>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7" name="Freeform 62"/>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8" name="Hexagon 63"/>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9" name="Hexagon 64"/>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0" name="Hexagon 65"/>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1" name="Hexagon 66"/>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2" name="Hexagon 67"/>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3" name="Hexagon 68"/>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4" name="Hexagon 69"/>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5" name="Hexagon 70"/>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6" name="Hexagon 71"/>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7" name="Freeform 72"/>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8" name="Freeform 73"/>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4" name="Rectangle 93"/>
          <p:cNvSpPr/>
          <p:nvPr/>
        </p:nvSpPr>
        <p:spPr>
          <a:xfrm>
            <a:off x="4560888" y="-22225"/>
            <a:ext cx="3679825"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5" name="Rectangle 10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6" name="Rectangle 101"/>
          <p:cNvSpPr/>
          <p:nvPr/>
        </p:nvSpPr>
        <p:spPr>
          <a:xfrm>
            <a:off x="904875" y="601663"/>
            <a:ext cx="356235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47" name="Rectangle 104"/>
          <p:cNvSpPr/>
          <p:nvPr/>
        </p:nvSpPr>
        <p:spPr>
          <a:xfrm>
            <a:off x="4651375" y="6088063"/>
            <a:ext cx="35052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2" name="Title 1"/>
          <p:cNvSpPr>
            <a:spLocks noGrp="1"/>
          </p:cNvSpPr>
          <p:nvPr>
            <p:ph type="title"/>
          </p:nvPr>
        </p:nvSpPr>
        <p:spPr>
          <a:xfrm>
            <a:off x="4734424" y="2660904"/>
            <a:ext cx="3300984" cy="1463040"/>
          </a:xfrm>
        </p:spPr>
        <p:txBody>
          <a:bodyPr>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8" name="Date Placeholder 4"/>
          <p:cNvSpPr>
            <a:spLocks noGrp="1"/>
          </p:cNvSpPr>
          <p:nvPr>
            <p:ph type="dt" sz="half" idx="10"/>
          </p:nvPr>
        </p:nvSpPr>
        <p:spPr/>
        <p:txBody>
          <a:bodyPr/>
          <a:lstStyle>
            <a:lvl1pPr>
              <a:defRPr/>
            </a:lvl1pPr>
          </a:lstStyle>
          <a:p>
            <a:pPr>
              <a:defRPr/>
            </a:pPr>
            <a:fld id="{09893349-4ECD-4FB8-8F77-C02A8EEBBF95}" type="datetimeFigureOut">
              <a:rPr lang="en-NZ"/>
              <a:pPr>
                <a:defRPr/>
              </a:pPr>
              <a:t>1/10/2012</a:t>
            </a:fld>
            <a:endParaRPr lang="en-NZ"/>
          </a:p>
        </p:txBody>
      </p:sp>
      <p:sp>
        <p:nvSpPr>
          <p:cNvPr id="49" name="Footer Placeholder 5"/>
          <p:cNvSpPr>
            <a:spLocks noGrp="1"/>
          </p:cNvSpPr>
          <p:nvPr>
            <p:ph type="ftr" sz="quarter" idx="11"/>
          </p:nvPr>
        </p:nvSpPr>
        <p:spPr>
          <a:xfrm>
            <a:off x="4641850" y="5724525"/>
            <a:ext cx="3492500" cy="365125"/>
          </a:xfrm>
        </p:spPr>
        <p:txBody>
          <a:bodyPr>
            <a:normAutofit/>
          </a:bodyPr>
          <a:lstStyle>
            <a:lvl1pPr>
              <a:defRPr/>
            </a:lvl1pPr>
          </a:lstStyle>
          <a:p>
            <a:pPr>
              <a:defRPr/>
            </a:pPr>
            <a:endParaRPr lang="en-NZ">
              <a:solidFill>
                <a:srgbClr val="94C600"/>
              </a:solidFill>
            </a:endParaRPr>
          </a:p>
        </p:txBody>
      </p:sp>
      <p:sp>
        <p:nvSpPr>
          <p:cNvPr id="50" name="Slide Number Placeholder 6"/>
          <p:cNvSpPr>
            <a:spLocks noGrp="1"/>
          </p:cNvSpPr>
          <p:nvPr>
            <p:ph type="sldNum" sz="quarter" idx="12"/>
          </p:nvPr>
        </p:nvSpPr>
        <p:spPr/>
        <p:txBody>
          <a:bodyPr/>
          <a:lstStyle>
            <a:lvl1pPr>
              <a:defRPr/>
            </a:lvl1pPr>
          </a:lstStyle>
          <a:p>
            <a:pPr>
              <a:defRPr/>
            </a:pPr>
            <a:fld id="{F47B2015-428D-418D-9CE7-5FB4939EE282}" type="slidenum">
              <a:rPr lang="en-NZ"/>
              <a:pPr>
                <a:defRPr/>
              </a:pPr>
              <a:t>‹#›</a:t>
            </a:fld>
            <a:endParaRPr lang="en-NZ"/>
          </a:p>
        </p:txBody>
      </p:sp>
    </p:spTree>
    <p:extLst>
      <p:ext uri="{BB962C8B-B14F-4D97-AF65-F5344CB8AC3E}">
        <p14:creationId xmlns:p14="http://schemas.microsoft.com/office/powerpoint/2010/main" xmlns="" val="32058687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E026A9A-9FBC-4233-B812-C91FE69D1903}"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0F594EC7-727E-4C16-AF86-5337E632082A}" type="slidenum">
              <a:rPr lang="en-NZ"/>
              <a:pPr>
                <a:defRPr/>
              </a:pPr>
              <a:t>‹#›</a:t>
            </a:fld>
            <a:endParaRPr lang="en-NZ"/>
          </a:p>
        </p:txBody>
      </p:sp>
    </p:spTree>
    <p:extLst>
      <p:ext uri="{BB962C8B-B14F-4D97-AF65-F5344CB8AC3E}">
        <p14:creationId xmlns:p14="http://schemas.microsoft.com/office/powerpoint/2010/main" xmlns="" val="149354508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354F55F-DA96-423D-B321-8511AA09FA99}" type="datetimeFigureOut">
              <a:rPr lang="en-NZ"/>
              <a:pPr>
                <a:defRPr/>
              </a:pPr>
              <a:t>1/10/2012</a:t>
            </a:fld>
            <a:endParaRPr lang="en-NZ"/>
          </a:p>
        </p:txBody>
      </p:sp>
      <p:sp>
        <p:nvSpPr>
          <p:cNvPr id="5" name="Footer Placeholder 4"/>
          <p:cNvSpPr>
            <a:spLocks noGrp="1"/>
          </p:cNvSpPr>
          <p:nvPr>
            <p:ph type="ftr" sz="quarter" idx="11"/>
          </p:nvPr>
        </p:nvSpPr>
        <p:spPr/>
        <p:txBody>
          <a:bodyPr/>
          <a:lstStyle>
            <a:lvl1pPr>
              <a:defRPr/>
            </a:lvl1pPr>
          </a:lstStyle>
          <a:p>
            <a:pPr>
              <a:defRPr/>
            </a:pPr>
            <a:endParaRPr lang="en-NZ">
              <a:solidFill>
                <a:srgbClr val="94C600"/>
              </a:solidFill>
            </a:endParaRPr>
          </a:p>
        </p:txBody>
      </p:sp>
      <p:sp>
        <p:nvSpPr>
          <p:cNvPr id="6" name="Slide Number Placeholder 5"/>
          <p:cNvSpPr>
            <a:spLocks noGrp="1"/>
          </p:cNvSpPr>
          <p:nvPr>
            <p:ph type="sldNum" sz="quarter" idx="12"/>
          </p:nvPr>
        </p:nvSpPr>
        <p:spPr/>
        <p:txBody>
          <a:bodyPr/>
          <a:lstStyle>
            <a:lvl1pPr>
              <a:defRPr/>
            </a:lvl1pPr>
          </a:lstStyle>
          <a:p>
            <a:pPr>
              <a:defRPr/>
            </a:pPr>
            <a:fld id="{D4BAF941-E264-46BD-AAF0-B9AB8A0EEBCC}" type="slidenum">
              <a:rPr lang="en-NZ"/>
              <a:pPr>
                <a:defRPr/>
              </a:pPr>
              <a:t>‹#›</a:t>
            </a:fld>
            <a:endParaRPr lang="en-NZ"/>
          </a:p>
        </p:txBody>
      </p:sp>
    </p:spTree>
    <p:extLst>
      <p:ext uri="{BB962C8B-B14F-4D97-AF65-F5344CB8AC3E}">
        <p14:creationId xmlns:p14="http://schemas.microsoft.com/office/powerpoint/2010/main" xmlns="" val="232819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1381A04-5DD8-4840-A6ED-0959C285CD29}" type="datetimeFigureOut">
              <a:rPr lang="en-NZ" smtClean="0"/>
              <a:pPr/>
              <a:t>1/10/2012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9C8A32A-D939-4B43-9A32-9865EA1F710B}" type="slidenum">
              <a:rPr lang="en-NZ" smtClean="0"/>
              <a:pPr/>
              <a:t>‹#›</a:t>
            </a:fld>
            <a:endParaRPr lang="en-NZ"/>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1381A04-5DD8-4840-A6ED-0959C285CD29}" type="datetimeFigureOut">
              <a:rPr lang="en-NZ" smtClean="0"/>
              <a:pPr/>
              <a:t>1/10/2012</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29C8A32A-D939-4B43-9A32-9865EA1F710B}" type="slidenum">
              <a:rPr lang="en-NZ" smtClean="0"/>
              <a:pPr/>
              <a:t>‹#›</a:t>
            </a:fld>
            <a:endParaRPr lang="en-NZ"/>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1381A04-5DD8-4840-A6ED-0959C285CD29}" type="datetimeFigureOut">
              <a:rPr lang="en-NZ" smtClean="0"/>
              <a:pPr/>
              <a:t>1/10/2012</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29C8A32A-D939-4B43-9A32-9865EA1F710B}" type="slidenum">
              <a:rPr lang="en-NZ" smtClean="0"/>
              <a:pPr/>
              <a:t>‹#›</a:t>
            </a:fld>
            <a:endParaRPr lang="en-NZ"/>
          </a:p>
        </p:txBody>
      </p:sp>
      <p:sp>
        <p:nvSpPr>
          <p:cNvPr id="6" name="Title 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1381A04-5DD8-4840-A6ED-0959C285CD29}" type="datetimeFigureOut">
              <a:rPr lang="en-NZ" smtClean="0"/>
              <a:pPr/>
              <a:t>1/10/2012</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29C8A32A-D939-4B43-9A32-9865EA1F710B}"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381A04-5DD8-4840-A6ED-0959C285CD29}" type="datetimeFigureOut">
              <a:rPr lang="en-NZ" smtClean="0"/>
              <a:pPr/>
              <a:t>1/10/2012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29C8A32A-D939-4B43-9A32-9865EA1F710B}" type="slidenum">
              <a:rPr lang="en-NZ" smtClean="0"/>
              <a:pPr/>
              <a:t>‹#›</a:t>
            </a:fld>
            <a:endParaRPr lang="en-NZ"/>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381A04-5DD8-4840-A6ED-0959C285CD29}" type="datetimeFigureOut">
              <a:rPr lang="en-NZ" smtClean="0"/>
              <a:pPr/>
              <a:t>1/10/2012</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29C8A32A-D939-4B43-9A32-9865EA1F710B}" type="slidenum">
              <a:rPr lang="en-NZ" smtClean="0"/>
              <a:pPr/>
              <a:t>‹#›</a:t>
            </a:fld>
            <a:endParaRPr lang="en-NZ"/>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31381A04-5DD8-4840-A6ED-0959C285CD29}" type="datetimeFigureOut">
              <a:rPr lang="en-NZ" smtClean="0"/>
              <a:pPr/>
              <a:t>1/10/2012</a:t>
            </a:fld>
            <a:endParaRPr lang="en-NZ"/>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NZ"/>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29C8A32A-D939-4B43-9A32-9865EA1F710B}"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30" name="Title Placeholder 1"/>
          <p:cNvSpPr>
            <a:spLocks noGrp="1"/>
          </p:cNvSpPr>
          <p:nvPr>
            <p:ph type="title"/>
          </p:nvPr>
        </p:nvSpPr>
        <p:spPr bwMode="auto">
          <a:xfrm>
            <a:off x="1042988" y="1027113"/>
            <a:ext cx="7024687"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FEFEFE"/>
                </a:solidFill>
                <a:latin typeface="+mn-lt"/>
              </a:defRPr>
            </a:lvl1pPr>
          </a:lstStyle>
          <a:p>
            <a:pPr>
              <a:defRPr/>
            </a:pPr>
            <a:fld id="{D5913CFA-CB4E-43B1-BCCF-8C118FE461AC}" type="datetimeFigureOut">
              <a:rPr lang="en-NZ"/>
              <a:pPr>
                <a:defRPr/>
              </a:pPr>
              <a:t>1/10/2012</a:t>
            </a:fld>
            <a:endParaRPr lang="en-NZ"/>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fontAlgn="auto">
              <a:spcBef>
                <a:spcPts val="0"/>
              </a:spcBef>
              <a:spcAft>
                <a:spcPts val="0"/>
              </a:spcAft>
              <a:defRPr sz="1200">
                <a:solidFill>
                  <a:schemeClr val="accent1"/>
                </a:solidFill>
                <a:latin typeface="+mn-lt"/>
              </a:defRPr>
            </a:lvl1pPr>
          </a:lstStyle>
          <a:p>
            <a:pPr>
              <a:defRPr/>
            </a:pPr>
            <a:endParaRPr lang="en-NZ">
              <a:solidFill>
                <a:srgbClr val="94C600"/>
              </a:solidFill>
            </a:endParaRPr>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a:solidFill>
                  <a:srgbClr val="FEFEFE"/>
                </a:solidFill>
                <a:latin typeface="+mn-lt"/>
              </a:defRPr>
            </a:lvl1pPr>
          </a:lstStyle>
          <a:p>
            <a:pPr>
              <a:defRPr/>
            </a:pPr>
            <a:fld id="{161214CC-9C5A-48D8-A582-AAFCDBAA7F48}" type="slidenum">
              <a:rPr lang="en-NZ"/>
              <a:pPr>
                <a:defRPr/>
              </a:pPr>
              <a:t>‹#›</a:t>
            </a:fld>
            <a:endParaRPr lang="en-NZ"/>
          </a:p>
        </p:txBody>
      </p:sp>
    </p:spTree>
    <p:extLst>
      <p:ext uri="{BB962C8B-B14F-4D97-AF65-F5344CB8AC3E}">
        <p14:creationId xmlns:p14="http://schemas.microsoft.com/office/powerpoint/2010/main" xmlns="" val="9277493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spcBef>
          <a:spcPct val="0"/>
        </a:spcBef>
        <a:spcAft>
          <a:spcPct val="0"/>
        </a:spcAft>
        <a:defRPr sz="4000" kern="1200">
          <a:solidFill>
            <a:schemeClr val="accent1"/>
          </a:solidFill>
          <a:latin typeface="+mj-lt"/>
          <a:ea typeface="+mj-ea"/>
          <a:cs typeface="+mj-cs"/>
        </a:defRPr>
      </a:lvl1pPr>
      <a:lvl2pPr algn="l" rtl="0" eaLnBrk="0" fontAlgn="base" hangingPunct="0">
        <a:spcBef>
          <a:spcPct val="0"/>
        </a:spcBef>
        <a:spcAft>
          <a:spcPct val="0"/>
        </a:spcAft>
        <a:defRPr sz="4000">
          <a:solidFill>
            <a:schemeClr val="accent1"/>
          </a:solidFill>
          <a:latin typeface="Century Gothic" pitchFamily="34" charset="0"/>
        </a:defRPr>
      </a:lvl2pPr>
      <a:lvl3pPr algn="l" rtl="0" eaLnBrk="0" fontAlgn="base" hangingPunct="0">
        <a:spcBef>
          <a:spcPct val="0"/>
        </a:spcBef>
        <a:spcAft>
          <a:spcPct val="0"/>
        </a:spcAft>
        <a:defRPr sz="4000">
          <a:solidFill>
            <a:schemeClr val="accent1"/>
          </a:solidFill>
          <a:latin typeface="Century Gothic" pitchFamily="34" charset="0"/>
        </a:defRPr>
      </a:lvl3pPr>
      <a:lvl4pPr algn="l" rtl="0" eaLnBrk="0" fontAlgn="base" hangingPunct="0">
        <a:spcBef>
          <a:spcPct val="0"/>
        </a:spcBef>
        <a:spcAft>
          <a:spcPct val="0"/>
        </a:spcAft>
        <a:defRPr sz="4000">
          <a:solidFill>
            <a:schemeClr val="accent1"/>
          </a:solidFill>
          <a:latin typeface="Century Gothic" pitchFamily="34" charset="0"/>
        </a:defRPr>
      </a:lvl4pPr>
      <a:lvl5pPr algn="l" rtl="0" eaLnBrk="0" fontAlgn="base" hangingPunct="0">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eaLnBrk="0" fontAlgn="base" hangingPunct="0">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eaLnBrk="0" fontAlgn="base" hangingPunct="0">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eaLnBrk="0" fontAlgn="base" hangingPunct="0">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304800" y="0"/>
            <a:ext cx="9932988" cy="6858000"/>
            <a:chOff x="-382404" y="0"/>
            <a:chExt cx="9932332" cy="6858000"/>
          </a:xfrm>
        </p:grpSpPr>
        <p:grpSp>
          <p:nvGrpSpPr>
            <p:cNvPr id="1035" name="Group 44"/>
            <p:cNvGrpSpPr>
              <a:grpSpLocks/>
            </p:cNvGrpSpPr>
            <p:nvPr/>
          </p:nvGrpSpPr>
          <p:grpSpPr bwMode="auto">
            <a:xfrm>
              <a:off x="0" y="0"/>
              <a:ext cx="9144000" cy="6858000"/>
              <a:chOff x="0" y="0"/>
              <a:chExt cx="9144000" cy="6858000"/>
            </a:xfrm>
          </p:grpSpPr>
          <p:grpSp>
            <p:nvGrpSpPr>
              <p:cNvPr id="1058"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1059"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grpSp>
            <p:nvGrpSpPr>
              <p:cNvPr id="1060"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solidFill>
                  <a:prstClr val="black"/>
                </a:solidFill>
              </a:endParaRPr>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grpSp>
      <p:sp>
        <p:nvSpPr>
          <p:cNvPr id="66" name="Rectangle 65"/>
          <p:cNvSpPr/>
          <p:nvPr/>
        </p:nvSpPr>
        <p:spPr>
          <a:xfrm>
            <a:off x="457200" y="333375"/>
            <a:ext cx="82296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0" name="Rectangle 69"/>
          <p:cNvSpPr/>
          <p:nvPr/>
        </p:nvSpPr>
        <p:spPr>
          <a:xfrm>
            <a:off x="4560888" y="-22225"/>
            <a:ext cx="3679825"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71" name="Rectangle 70"/>
          <p:cNvSpPr/>
          <p:nvPr/>
        </p:nvSpPr>
        <p:spPr>
          <a:xfrm>
            <a:off x="4649788" y="-22225"/>
            <a:ext cx="35052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prstClr val="white"/>
              </a:solidFill>
            </a:endParaRPr>
          </a:p>
        </p:txBody>
      </p:sp>
      <p:sp>
        <p:nvSpPr>
          <p:cNvPr id="1030" name="Title Placeholder 1"/>
          <p:cNvSpPr>
            <a:spLocks noGrp="1"/>
          </p:cNvSpPr>
          <p:nvPr>
            <p:ph type="title"/>
          </p:nvPr>
        </p:nvSpPr>
        <p:spPr bwMode="auto">
          <a:xfrm>
            <a:off x="1042988" y="1027113"/>
            <a:ext cx="7024687"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1" name="Text Placeholder 2"/>
          <p:cNvSpPr>
            <a:spLocks noGrp="1"/>
          </p:cNvSpPr>
          <p:nvPr>
            <p:ph type="body" idx="1"/>
          </p:nvPr>
        </p:nvSpPr>
        <p:spPr bwMode="auto">
          <a:xfrm>
            <a:off x="1042988" y="2324100"/>
            <a:ext cx="6777037" cy="35083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997575" y="22383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FEFEFE"/>
                </a:solidFill>
                <a:latin typeface="+mn-lt"/>
              </a:defRPr>
            </a:lvl1pPr>
          </a:lstStyle>
          <a:p>
            <a:pPr>
              <a:defRPr/>
            </a:pPr>
            <a:fld id="{BDFDCFA1-A79C-43AF-9E81-7B48174EB966}" type="datetimeFigureOut">
              <a:rPr lang="en-NZ"/>
              <a:pPr>
                <a:defRPr/>
              </a:pPr>
              <a:t>1/10/2012</a:t>
            </a:fld>
            <a:endParaRPr lang="en-NZ"/>
          </a:p>
        </p:txBody>
      </p:sp>
      <p:sp>
        <p:nvSpPr>
          <p:cNvPr id="5" name="Footer Placeholder 4"/>
          <p:cNvSpPr>
            <a:spLocks noGrp="1"/>
          </p:cNvSpPr>
          <p:nvPr>
            <p:ph type="ftr" sz="quarter" idx="3"/>
          </p:nvPr>
        </p:nvSpPr>
        <p:spPr>
          <a:xfrm>
            <a:off x="4641850" y="5851525"/>
            <a:ext cx="3502025" cy="365125"/>
          </a:xfrm>
          <a:prstGeom prst="rect">
            <a:avLst/>
          </a:prstGeom>
        </p:spPr>
        <p:txBody>
          <a:bodyPr vert="horz" lIns="91440" tIns="45720" rIns="91440" bIns="45720" rtlCol="0" anchor="ctr"/>
          <a:lstStyle>
            <a:lvl1pPr algn="r" fontAlgn="auto">
              <a:spcBef>
                <a:spcPts val="0"/>
              </a:spcBef>
              <a:spcAft>
                <a:spcPts val="0"/>
              </a:spcAft>
              <a:defRPr sz="1200">
                <a:solidFill>
                  <a:schemeClr val="accent1"/>
                </a:solidFill>
                <a:latin typeface="+mn-lt"/>
              </a:defRPr>
            </a:lvl1pPr>
          </a:lstStyle>
          <a:p>
            <a:pPr>
              <a:defRPr/>
            </a:pPr>
            <a:endParaRPr lang="en-NZ">
              <a:solidFill>
                <a:srgbClr val="94C600"/>
              </a:solidFill>
            </a:endParaRPr>
          </a:p>
        </p:txBody>
      </p:sp>
      <p:sp>
        <p:nvSpPr>
          <p:cNvPr id="6" name="Slide Number Placeholder 5"/>
          <p:cNvSpPr>
            <a:spLocks noGrp="1"/>
          </p:cNvSpPr>
          <p:nvPr>
            <p:ph type="sldNum" sz="quarter" idx="4"/>
          </p:nvPr>
        </p:nvSpPr>
        <p:spPr>
          <a:xfrm>
            <a:off x="4649788" y="223838"/>
            <a:ext cx="1331912" cy="365125"/>
          </a:xfrm>
          <a:prstGeom prst="rect">
            <a:avLst/>
          </a:prstGeom>
        </p:spPr>
        <p:txBody>
          <a:bodyPr vert="horz" lIns="91440" tIns="45720" rIns="91440" bIns="45720" rtlCol="0" anchor="ctr"/>
          <a:lstStyle>
            <a:lvl1pPr algn="l" fontAlgn="auto">
              <a:spcBef>
                <a:spcPts val="0"/>
              </a:spcBef>
              <a:spcAft>
                <a:spcPts val="0"/>
              </a:spcAft>
              <a:defRPr sz="1200">
                <a:solidFill>
                  <a:srgbClr val="FEFEFE"/>
                </a:solidFill>
                <a:latin typeface="+mn-lt"/>
              </a:defRPr>
            </a:lvl1pPr>
          </a:lstStyle>
          <a:p>
            <a:pPr>
              <a:defRPr/>
            </a:pPr>
            <a:fld id="{F9B92684-79C5-42E0-9561-FF5C27DC653E}" type="slidenum">
              <a:rPr lang="en-NZ"/>
              <a:pPr>
                <a:defRPr/>
              </a:pPr>
              <a:t>‹#›</a:t>
            </a:fld>
            <a:endParaRPr lang="en-NZ"/>
          </a:p>
        </p:txBody>
      </p:sp>
    </p:spTree>
    <p:extLst>
      <p:ext uri="{BB962C8B-B14F-4D97-AF65-F5344CB8AC3E}">
        <p14:creationId xmlns:p14="http://schemas.microsoft.com/office/powerpoint/2010/main" xmlns="" val="354700016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4000" kern="1200">
          <a:solidFill>
            <a:schemeClr val="accent1"/>
          </a:solidFill>
          <a:latin typeface="+mj-lt"/>
          <a:ea typeface="+mj-ea"/>
          <a:cs typeface="+mj-cs"/>
        </a:defRPr>
      </a:lvl1pPr>
      <a:lvl2pPr algn="l" rtl="0" eaLnBrk="0" fontAlgn="base" hangingPunct="0">
        <a:spcBef>
          <a:spcPct val="0"/>
        </a:spcBef>
        <a:spcAft>
          <a:spcPct val="0"/>
        </a:spcAft>
        <a:defRPr sz="4000">
          <a:solidFill>
            <a:schemeClr val="accent1"/>
          </a:solidFill>
          <a:latin typeface="Century Gothic" pitchFamily="34" charset="0"/>
        </a:defRPr>
      </a:lvl2pPr>
      <a:lvl3pPr algn="l" rtl="0" eaLnBrk="0" fontAlgn="base" hangingPunct="0">
        <a:spcBef>
          <a:spcPct val="0"/>
        </a:spcBef>
        <a:spcAft>
          <a:spcPct val="0"/>
        </a:spcAft>
        <a:defRPr sz="4000">
          <a:solidFill>
            <a:schemeClr val="accent1"/>
          </a:solidFill>
          <a:latin typeface="Century Gothic" pitchFamily="34" charset="0"/>
        </a:defRPr>
      </a:lvl3pPr>
      <a:lvl4pPr algn="l" rtl="0" eaLnBrk="0" fontAlgn="base" hangingPunct="0">
        <a:spcBef>
          <a:spcPct val="0"/>
        </a:spcBef>
        <a:spcAft>
          <a:spcPct val="0"/>
        </a:spcAft>
        <a:defRPr sz="4000">
          <a:solidFill>
            <a:schemeClr val="accent1"/>
          </a:solidFill>
          <a:latin typeface="Century Gothic" pitchFamily="34" charset="0"/>
        </a:defRPr>
      </a:lvl4pPr>
      <a:lvl5pPr algn="l" rtl="0" eaLnBrk="0" fontAlgn="base" hangingPunct="0">
        <a:spcBef>
          <a:spcPct val="0"/>
        </a:spcBef>
        <a:spcAft>
          <a:spcPct val="0"/>
        </a:spcAft>
        <a:defRPr sz="4000">
          <a:solidFill>
            <a:schemeClr val="accent1"/>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0" fontAlgn="base" hangingPunct="0">
        <a:spcBef>
          <a:spcPct val="20000"/>
        </a:spcBef>
        <a:spcAft>
          <a:spcPct val="0"/>
        </a:spcAft>
        <a:buClr>
          <a:schemeClr val="accent1"/>
        </a:buClr>
        <a:buSzPct val="76000"/>
        <a:buFont typeface="Wingdings 2" pitchFamily="18" charset="2"/>
        <a:buChar char=""/>
        <a:defRPr sz="2400" kern="1200">
          <a:solidFill>
            <a:schemeClr val="tx2"/>
          </a:solidFill>
          <a:latin typeface="+mn-lt"/>
          <a:ea typeface="+mn-ea"/>
          <a:cs typeface="+mn-cs"/>
        </a:defRPr>
      </a:lvl1pPr>
      <a:lvl2pPr marL="639763" indent="-273050" algn="l" rtl="0" eaLnBrk="0" fontAlgn="base" hangingPunct="0">
        <a:spcBef>
          <a:spcPct val="20000"/>
        </a:spcBef>
        <a:spcAft>
          <a:spcPct val="0"/>
        </a:spcAft>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rtl="0" eaLnBrk="0" fontAlgn="base" hangingPunct="0">
        <a:spcBef>
          <a:spcPct val="20000"/>
        </a:spcBef>
        <a:spcAft>
          <a:spcPct val="0"/>
        </a:spcAft>
        <a:buClr>
          <a:schemeClr val="accent1"/>
        </a:buClr>
        <a:buSzPct val="76000"/>
        <a:buFont typeface="Wingdings 2" pitchFamily="18" charset="2"/>
        <a:buChar char=""/>
        <a:defRPr sz="2000" kern="1200">
          <a:solidFill>
            <a:schemeClr val="tx2"/>
          </a:solidFill>
          <a:latin typeface="+mn-lt"/>
          <a:ea typeface="+mn-ea"/>
          <a:cs typeface="+mn-cs"/>
        </a:defRPr>
      </a:lvl3pPr>
      <a:lvl4pPr marL="1123950" indent="-228600" algn="l" rtl="0" eaLnBrk="0" fontAlgn="base" hangingPunct="0">
        <a:spcBef>
          <a:spcPct val="20000"/>
        </a:spcBef>
        <a:spcAft>
          <a:spcPct val="0"/>
        </a:spcAft>
        <a:buClr>
          <a:schemeClr val="accent1"/>
        </a:buClr>
        <a:buSzPct val="76000"/>
        <a:buFont typeface="Wingdings 2" pitchFamily="18" charset="2"/>
        <a:buChar char=""/>
        <a:defRPr kern="1200">
          <a:solidFill>
            <a:schemeClr val="tx2"/>
          </a:solidFill>
          <a:latin typeface="+mn-lt"/>
          <a:ea typeface="+mn-ea"/>
          <a:cs typeface="+mn-cs"/>
        </a:defRPr>
      </a:lvl4pPr>
      <a:lvl5pPr marL="1325563" indent="-228600" algn="l" rtl="0" eaLnBrk="0" fontAlgn="base" hangingPunct="0">
        <a:spcBef>
          <a:spcPct val="20000"/>
        </a:spcBef>
        <a:spcAft>
          <a:spcPct val="0"/>
        </a:spcAft>
        <a:buClr>
          <a:schemeClr val="accent1"/>
        </a:buClr>
        <a:buSzPct val="76000"/>
        <a:buFont typeface="Wingdings 2" pitchFamily="18" charset="2"/>
        <a:buChar char=""/>
        <a:defRPr sz="1600" kern="120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NZ" dirty="0" smtClean="0"/>
              <a:t>Anna Martin</a:t>
            </a:r>
          </a:p>
          <a:p>
            <a:r>
              <a:rPr lang="en-NZ" dirty="0" smtClean="0">
                <a:solidFill>
                  <a:schemeClr val="tx1"/>
                </a:solidFill>
              </a:rPr>
              <a:t>Avondale College</a:t>
            </a:r>
            <a:endParaRPr lang="en-NZ" dirty="0">
              <a:solidFill>
                <a:schemeClr val="tx1"/>
              </a:solidFill>
            </a:endParaRPr>
          </a:p>
        </p:txBody>
      </p:sp>
      <p:sp>
        <p:nvSpPr>
          <p:cNvPr id="2" name="Title 1"/>
          <p:cNvSpPr>
            <a:spLocks noGrp="1"/>
          </p:cNvSpPr>
          <p:nvPr>
            <p:ph type="title"/>
          </p:nvPr>
        </p:nvSpPr>
        <p:spPr>
          <a:xfrm>
            <a:off x="251520" y="332656"/>
            <a:ext cx="6324600" cy="1828800"/>
          </a:xfrm>
        </p:spPr>
        <p:txBody>
          <a:bodyPr/>
          <a:lstStyle/>
          <a:p>
            <a:r>
              <a:rPr lang="en-NZ" dirty="0" smtClean="0"/>
              <a:t>Literacy and thinking</a:t>
            </a:r>
            <a:br>
              <a:rPr lang="en-NZ" dirty="0" smtClean="0"/>
            </a:br>
            <a:r>
              <a:rPr lang="en-NZ" sz="2800" dirty="0" smtClean="0">
                <a:solidFill>
                  <a:schemeClr val="accent3"/>
                </a:solidFill>
              </a:rPr>
              <a:t>bivariate data investigations</a:t>
            </a:r>
            <a:endParaRPr lang="en-NZ" sz="2800" dirty="0">
              <a:solidFill>
                <a:schemeClr val="accent3"/>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43608" y="1916832"/>
            <a:ext cx="5195966" cy="4488822"/>
          </a:xfrm>
          <a:prstGeom prst="rect">
            <a:avLst/>
          </a:prstGeom>
        </p:spPr>
      </p:pic>
    </p:spTree>
    <p:extLst>
      <p:ext uri="{BB962C8B-B14F-4D97-AF65-F5344CB8AC3E}">
        <p14:creationId xmlns:p14="http://schemas.microsoft.com/office/powerpoint/2010/main" xmlns="" val="30949059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81260" cy="1054394"/>
          </a:xfrm>
        </p:spPr>
        <p:txBody>
          <a:bodyPr/>
          <a:lstStyle/>
          <a:p>
            <a:r>
              <a:rPr lang="en-NZ" dirty="0" smtClean="0"/>
              <a:t>Complete another CYCLE…..</a:t>
            </a:r>
            <a:endParaRPr lang="en-NZ" dirty="0"/>
          </a:p>
        </p:txBody>
      </p:sp>
      <p:sp>
        <p:nvSpPr>
          <p:cNvPr id="3" name="TextBox 2"/>
          <p:cNvSpPr txBox="1"/>
          <p:nvPr/>
        </p:nvSpPr>
        <p:spPr>
          <a:xfrm>
            <a:off x="370655" y="4319737"/>
            <a:ext cx="8280920" cy="2246769"/>
          </a:xfrm>
          <a:prstGeom prst="rect">
            <a:avLst/>
          </a:prstGeom>
          <a:noFill/>
        </p:spPr>
        <p:txBody>
          <a:bodyPr wrap="square" rtlCol="0">
            <a:spAutoFit/>
          </a:bodyPr>
          <a:lstStyle/>
          <a:p>
            <a:r>
              <a:rPr lang="en-NZ" sz="2800" dirty="0" smtClean="0"/>
              <a:t>What happens when you compare the rent by number of bedrooms?</a:t>
            </a:r>
          </a:p>
          <a:p>
            <a:r>
              <a:rPr lang="en-NZ" sz="2800" dirty="0" smtClean="0"/>
              <a:t>Greater shift in rent prices (but still variation)</a:t>
            </a:r>
          </a:p>
          <a:p>
            <a:r>
              <a:rPr lang="en-NZ" sz="2800" dirty="0" smtClean="0"/>
              <a:t>What appears makes </a:t>
            </a:r>
            <a:r>
              <a:rPr lang="en-NZ" sz="2800" dirty="0"/>
              <a:t>more difference to rent – where the house is, or how many bedrooms it has?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844824"/>
            <a:ext cx="5095875" cy="24749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78045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paint brush</a:t>
            </a:r>
            <a:endParaRPr lang="en-NZ"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828780"/>
            <a:ext cx="5093460" cy="4723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5" name="Straight Connector 4"/>
          <p:cNvCxnSpPr/>
          <p:nvPr/>
        </p:nvCxnSpPr>
        <p:spPr>
          <a:xfrm flipV="1">
            <a:off x="1475656" y="3411807"/>
            <a:ext cx="4157356" cy="1800200"/>
          </a:xfrm>
          <a:prstGeom prst="line">
            <a:avLst/>
          </a:prstGeom>
          <a:ln w="762000">
            <a:solidFill>
              <a:schemeClr val="accent1">
                <a:alpha val="34000"/>
              </a:schemeClr>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868144" y="1828780"/>
            <a:ext cx="2971436" cy="4401205"/>
          </a:xfrm>
          <a:prstGeom prst="rect">
            <a:avLst/>
          </a:prstGeom>
          <a:noFill/>
        </p:spPr>
        <p:txBody>
          <a:bodyPr wrap="square" rtlCol="0">
            <a:spAutoFit/>
          </a:bodyPr>
          <a:lstStyle/>
          <a:p>
            <a:r>
              <a:rPr lang="en-NZ" sz="2800" dirty="0" smtClean="0"/>
              <a:t>Houses with fewer bedrooms tend to rent for less than houses with many bedrooms</a:t>
            </a:r>
          </a:p>
          <a:p>
            <a:r>
              <a:rPr lang="en-NZ" sz="2800" dirty="0" smtClean="0"/>
              <a:t>Still variation in rental prices for houses with the same number of bedrooms</a:t>
            </a:r>
            <a:endParaRPr lang="en-NZ" sz="2800" dirty="0"/>
          </a:p>
        </p:txBody>
      </p:sp>
    </p:spTree>
    <p:extLst>
      <p:ext uri="{BB962C8B-B14F-4D97-AF65-F5344CB8AC3E}">
        <p14:creationId xmlns:p14="http://schemas.microsoft.com/office/powerpoint/2010/main" xmlns="" val="173419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paint brush</a:t>
            </a:r>
            <a:endParaRPr lang="en-NZ" dirty="0"/>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520" y="1810715"/>
            <a:ext cx="4392488" cy="32365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32040" y="1810715"/>
            <a:ext cx="3888432" cy="32005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627784" y="3410991"/>
            <a:ext cx="3370348" cy="30639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Freeform 2"/>
          <p:cNvSpPr/>
          <p:nvPr/>
        </p:nvSpPr>
        <p:spPr>
          <a:xfrm>
            <a:off x="1023042" y="2378896"/>
            <a:ext cx="2684862" cy="1914200"/>
          </a:xfrm>
          <a:custGeom>
            <a:avLst/>
            <a:gdLst>
              <a:gd name="connsiteX0" fmla="*/ 0 w 2652665"/>
              <a:gd name="connsiteY0" fmla="*/ 0 h 2064190"/>
              <a:gd name="connsiteX1" fmla="*/ 2652665 w 2652665"/>
              <a:gd name="connsiteY1" fmla="*/ 2064190 h 2064190"/>
            </a:gdLst>
            <a:ahLst/>
            <a:cxnLst>
              <a:cxn ang="0">
                <a:pos x="connsiteX0" y="connsiteY0"/>
              </a:cxn>
              <a:cxn ang="0">
                <a:pos x="connsiteX1" y="connsiteY1"/>
              </a:cxn>
            </a:cxnLst>
            <a:rect l="l" t="t" r="r" b="b"/>
            <a:pathLst>
              <a:path w="2652665" h="2064190">
                <a:moveTo>
                  <a:pt x="0" y="0"/>
                </a:moveTo>
                <a:cubicBezTo>
                  <a:pt x="478324" y="1011725"/>
                  <a:pt x="956649" y="2023450"/>
                  <a:pt x="2652665" y="2064190"/>
                </a:cubicBezTo>
              </a:path>
            </a:pathLst>
          </a:custGeom>
          <a:noFill/>
          <a:ln w="254000">
            <a:solidFill>
              <a:schemeClr val="accent1">
                <a:shade val="50000"/>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5" name="Straight Connector 4"/>
          <p:cNvCxnSpPr/>
          <p:nvPr/>
        </p:nvCxnSpPr>
        <p:spPr>
          <a:xfrm flipV="1">
            <a:off x="5868144" y="2264716"/>
            <a:ext cx="2520280" cy="1944216"/>
          </a:xfrm>
          <a:prstGeom prst="line">
            <a:avLst/>
          </a:prstGeom>
          <a:ln w="1016000">
            <a:solidFill>
              <a:schemeClr val="accent1">
                <a:alpha val="29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3275856" y="3789040"/>
            <a:ext cx="2448272" cy="2088232"/>
          </a:xfrm>
          <a:prstGeom prst="line">
            <a:avLst/>
          </a:prstGeom>
          <a:ln w="381000">
            <a:solidFill>
              <a:schemeClr val="accent1">
                <a:alpha val="29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79466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81260" cy="1054394"/>
          </a:xfrm>
        </p:spPr>
        <p:txBody>
          <a:bodyPr/>
          <a:lstStyle/>
          <a:p>
            <a:r>
              <a:rPr lang="en-NZ" dirty="0" smtClean="0"/>
              <a:t>Thinking about relationships</a:t>
            </a:r>
            <a:endParaRPr lang="en-NZ" dirty="0"/>
          </a:p>
        </p:txBody>
      </p:sp>
      <p:sp>
        <p:nvSpPr>
          <p:cNvPr id="3" name="TextBox 2"/>
          <p:cNvSpPr txBox="1"/>
          <p:nvPr/>
        </p:nvSpPr>
        <p:spPr>
          <a:xfrm>
            <a:off x="363398" y="1611045"/>
            <a:ext cx="8280920" cy="4493538"/>
          </a:xfrm>
          <a:prstGeom prst="rect">
            <a:avLst/>
          </a:prstGeom>
          <a:noFill/>
        </p:spPr>
        <p:txBody>
          <a:bodyPr wrap="square" rtlCol="0">
            <a:spAutoFit/>
          </a:bodyPr>
          <a:lstStyle/>
          <a:p>
            <a:r>
              <a:rPr lang="en-NZ" sz="2600" dirty="0" smtClean="0"/>
              <a:t>Get the students to paint pictures e.g. use a paint brush to show the relationship between your age and your height</a:t>
            </a:r>
          </a:p>
          <a:p>
            <a:r>
              <a:rPr lang="en-NZ" sz="2600" dirty="0" smtClean="0"/>
              <a:t>Very </a:t>
            </a:r>
            <a:r>
              <a:rPr lang="en-NZ" sz="2600" dirty="0" err="1" smtClean="0"/>
              <a:t>scaffolded</a:t>
            </a:r>
            <a:r>
              <a:rPr lang="en-NZ" sz="2600" dirty="0" smtClean="0"/>
              <a:t> at first – put age along the bottom (in years) and put height along the side (in units of 10 cm)</a:t>
            </a:r>
          </a:p>
          <a:p>
            <a:r>
              <a:rPr lang="en-NZ" sz="2600" dirty="0" smtClean="0"/>
              <a:t>Students verbally describe what would happen as you get older</a:t>
            </a:r>
          </a:p>
          <a:p>
            <a:r>
              <a:rPr lang="en-NZ" sz="2600" dirty="0" smtClean="0"/>
              <a:t>Then try to paint the relationship (direction, type and strength by width of paint brush)</a:t>
            </a:r>
          </a:p>
          <a:p>
            <a:r>
              <a:rPr lang="en-NZ" sz="2600" dirty="0" smtClean="0"/>
              <a:t>Build up ideas of suitable units, scales, ranges for variables, explanatory/response, no relationships </a:t>
            </a:r>
            <a:endParaRPr lang="en-NZ" sz="2600" dirty="0"/>
          </a:p>
        </p:txBody>
      </p:sp>
    </p:spTree>
    <p:extLst>
      <p:ext uri="{BB962C8B-B14F-4D97-AF65-F5344CB8AC3E}">
        <p14:creationId xmlns:p14="http://schemas.microsoft.com/office/powerpoint/2010/main" xmlns="" val="3671538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Ellipse</a:t>
            </a:r>
            <a:endParaRPr lang="en-NZ"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1772816"/>
            <a:ext cx="5093460" cy="4723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Oval 2"/>
          <p:cNvSpPr/>
          <p:nvPr/>
        </p:nvSpPr>
        <p:spPr>
          <a:xfrm rot="20147020">
            <a:off x="1042780" y="3925615"/>
            <a:ext cx="4676324" cy="648072"/>
          </a:xfrm>
          <a:prstGeom prst="ellipse">
            <a:avLst/>
          </a:prstGeom>
          <a:solidFill>
            <a:schemeClr val="accent1">
              <a:alpha val="2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flipV="1">
            <a:off x="789032" y="2995054"/>
            <a:ext cx="5472608" cy="239114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68144" y="1718415"/>
            <a:ext cx="2971436" cy="4832092"/>
          </a:xfrm>
          <a:prstGeom prst="rect">
            <a:avLst/>
          </a:prstGeom>
          <a:noFill/>
        </p:spPr>
        <p:txBody>
          <a:bodyPr wrap="square" rtlCol="0">
            <a:spAutoFit/>
          </a:bodyPr>
          <a:lstStyle/>
          <a:p>
            <a:r>
              <a:rPr lang="en-NZ" sz="2800" dirty="0" smtClean="0"/>
              <a:t>Using for relationships we think are linear</a:t>
            </a:r>
          </a:p>
          <a:p>
            <a:r>
              <a:rPr lang="en-NZ" sz="2800" dirty="0" smtClean="0"/>
              <a:t>Not easy at first but students get there</a:t>
            </a:r>
          </a:p>
          <a:p>
            <a:r>
              <a:rPr lang="en-NZ" sz="2800" dirty="0" smtClean="0"/>
              <a:t>Helps position line of best fit</a:t>
            </a:r>
          </a:p>
          <a:p>
            <a:r>
              <a:rPr lang="en-NZ" sz="2800" dirty="0" smtClean="0"/>
              <a:t>Can use for informal predictions</a:t>
            </a:r>
          </a:p>
        </p:txBody>
      </p:sp>
    </p:spTree>
    <p:extLst>
      <p:ext uri="{BB962C8B-B14F-4D97-AF65-F5344CB8AC3E}">
        <p14:creationId xmlns:p14="http://schemas.microsoft.com/office/powerpoint/2010/main" xmlns="" val="1441612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Linking features and statements</a:t>
            </a:r>
            <a:endParaRPr lang="en-NZ" dirty="0"/>
          </a:p>
        </p:txBody>
      </p:sp>
      <p:sp>
        <p:nvSpPr>
          <p:cNvPr id="7" name="TextBox 6"/>
          <p:cNvSpPr txBox="1"/>
          <p:nvPr/>
        </p:nvSpPr>
        <p:spPr>
          <a:xfrm>
            <a:off x="395536" y="1718415"/>
            <a:ext cx="3888432" cy="2677656"/>
          </a:xfrm>
          <a:prstGeom prst="rect">
            <a:avLst/>
          </a:prstGeom>
          <a:noFill/>
        </p:spPr>
        <p:txBody>
          <a:bodyPr wrap="square" rtlCol="0">
            <a:spAutoFit/>
          </a:bodyPr>
          <a:lstStyle/>
          <a:p>
            <a:r>
              <a:rPr lang="en-NZ" sz="2800" dirty="0" smtClean="0"/>
              <a:t>Describe the relationship:</a:t>
            </a:r>
          </a:p>
          <a:p>
            <a:pPr marL="457200" indent="-457200">
              <a:buFont typeface="Arial" pitchFamily="34" charset="0"/>
              <a:buChar char="•"/>
            </a:pPr>
            <a:r>
              <a:rPr lang="en-NZ" sz="2800" dirty="0" smtClean="0"/>
              <a:t>in context</a:t>
            </a:r>
          </a:p>
          <a:p>
            <a:pPr marL="457200" indent="-457200">
              <a:buFont typeface="Arial" pitchFamily="34" charset="0"/>
              <a:buChar char="•"/>
            </a:pPr>
            <a:r>
              <a:rPr lang="en-NZ" sz="2800" dirty="0"/>
              <a:t>p</a:t>
            </a:r>
            <a:r>
              <a:rPr lang="en-NZ" sz="2800" dirty="0" smtClean="0"/>
              <a:t>ositive/negative</a:t>
            </a:r>
          </a:p>
          <a:p>
            <a:pPr marL="457200" indent="-457200">
              <a:buFont typeface="Arial" pitchFamily="34" charset="0"/>
              <a:buChar char="•"/>
            </a:pPr>
            <a:r>
              <a:rPr lang="en-NZ" sz="2800" dirty="0" smtClean="0"/>
              <a:t>strength/type</a:t>
            </a:r>
          </a:p>
          <a:p>
            <a:pPr marL="457200" indent="-457200">
              <a:buFont typeface="Arial" pitchFamily="34" charset="0"/>
              <a:buChar char="•"/>
            </a:pPr>
            <a:r>
              <a:rPr lang="en-NZ" sz="2800" dirty="0"/>
              <a:t>d</a:t>
            </a:r>
            <a:r>
              <a:rPr lang="en-NZ" sz="2800" dirty="0" smtClean="0"/>
              <a:t>oes it make sense?</a:t>
            </a:r>
          </a:p>
        </p:txBody>
      </p:sp>
      <p:sp>
        <p:nvSpPr>
          <p:cNvPr id="8" name="TextBox 7"/>
          <p:cNvSpPr txBox="1"/>
          <p:nvPr/>
        </p:nvSpPr>
        <p:spPr>
          <a:xfrm>
            <a:off x="4572000" y="1707279"/>
            <a:ext cx="4276531" cy="2677656"/>
          </a:xfrm>
          <a:prstGeom prst="rect">
            <a:avLst/>
          </a:prstGeom>
          <a:noFill/>
        </p:spPr>
        <p:txBody>
          <a:bodyPr wrap="square" rtlCol="0">
            <a:spAutoFit/>
          </a:bodyPr>
          <a:lstStyle/>
          <a:p>
            <a:r>
              <a:rPr lang="en-NZ" sz="2800" dirty="0" smtClean="0">
                <a:solidFill>
                  <a:schemeClr val="accent3"/>
                </a:solidFill>
              </a:rPr>
              <a:t>Use the names of the variables</a:t>
            </a:r>
          </a:p>
          <a:p>
            <a:r>
              <a:rPr lang="en-NZ" sz="2800" dirty="0" smtClean="0">
                <a:solidFill>
                  <a:schemeClr val="accent3"/>
                </a:solidFill>
              </a:rPr>
              <a:t>It’s a positive relationship because….</a:t>
            </a:r>
            <a:endParaRPr lang="en-NZ" sz="2800" dirty="0">
              <a:solidFill>
                <a:schemeClr val="accent3"/>
              </a:solidFill>
            </a:endParaRPr>
          </a:p>
          <a:p>
            <a:r>
              <a:rPr lang="en-NZ" sz="2800" dirty="0" smtClean="0">
                <a:solidFill>
                  <a:schemeClr val="accent3"/>
                </a:solidFill>
              </a:rPr>
              <a:t>It’s a strong linear relationship because….</a:t>
            </a:r>
          </a:p>
        </p:txBody>
      </p:sp>
      <p:sp>
        <p:nvSpPr>
          <p:cNvPr id="9" name="TextBox 8"/>
          <p:cNvSpPr txBox="1"/>
          <p:nvPr/>
        </p:nvSpPr>
        <p:spPr>
          <a:xfrm>
            <a:off x="395536" y="4360551"/>
            <a:ext cx="7660907" cy="2246769"/>
          </a:xfrm>
          <a:prstGeom prst="rect">
            <a:avLst/>
          </a:prstGeom>
          <a:noFill/>
        </p:spPr>
        <p:txBody>
          <a:bodyPr wrap="square" rtlCol="0">
            <a:spAutoFit/>
          </a:bodyPr>
          <a:lstStyle/>
          <a:p>
            <a:r>
              <a:rPr lang="en-NZ" sz="2800" dirty="0" smtClean="0">
                <a:solidFill>
                  <a:schemeClr val="accent2"/>
                </a:solidFill>
              </a:rPr>
              <a:t>Points are close to the line</a:t>
            </a:r>
          </a:p>
          <a:p>
            <a:r>
              <a:rPr lang="en-NZ" sz="2800" dirty="0" smtClean="0">
                <a:solidFill>
                  <a:schemeClr val="accent2"/>
                </a:solidFill>
              </a:rPr>
              <a:t>Overall the points look like they make a line</a:t>
            </a:r>
            <a:endParaRPr lang="en-NZ" sz="2800" dirty="0">
              <a:solidFill>
                <a:schemeClr val="accent2"/>
              </a:solidFill>
            </a:endParaRPr>
          </a:p>
          <a:p>
            <a:r>
              <a:rPr lang="en-NZ" sz="2800" dirty="0" smtClean="0">
                <a:solidFill>
                  <a:schemeClr val="accent2"/>
                </a:solidFill>
              </a:rPr>
              <a:t>The line slopes up</a:t>
            </a:r>
          </a:p>
          <a:p>
            <a:r>
              <a:rPr lang="en-NZ" sz="2800" dirty="0" smtClean="0">
                <a:solidFill>
                  <a:schemeClr val="accent2"/>
                </a:solidFill>
              </a:rPr>
              <a:t>As one gets bigger the other gets bigger</a:t>
            </a:r>
          </a:p>
          <a:p>
            <a:r>
              <a:rPr lang="en-NZ" sz="2800" dirty="0" smtClean="0">
                <a:solidFill>
                  <a:schemeClr val="accent2"/>
                </a:solidFill>
              </a:rPr>
              <a:t>Low goes with low, high goes with high</a:t>
            </a:r>
          </a:p>
        </p:txBody>
      </p:sp>
    </p:spTree>
    <p:extLst>
      <p:ext uri="{BB962C8B-B14F-4D97-AF65-F5344CB8AC3E}">
        <p14:creationId xmlns:p14="http://schemas.microsoft.com/office/powerpoint/2010/main" xmlns="" val="265074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Formative assessment</a:t>
            </a:r>
            <a:endParaRPr lang="en-NZ" dirty="0"/>
          </a:p>
        </p:txBody>
      </p:sp>
      <p:sp>
        <p:nvSpPr>
          <p:cNvPr id="7" name="TextBox 6"/>
          <p:cNvSpPr txBox="1"/>
          <p:nvPr/>
        </p:nvSpPr>
        <p:spPr>
          <a:xfrm>
            <a:off x="5854293" y="2204864"/>
            <a:ext cx="2971436" cy="3108543"/>
          </a:xfrm>
          <a:prstGeom prst="rect">
            <a:avLst/>
          </a:prstGeom>
          <a:noFill/>
        </p:spPr>
        <p:txBody>
          <a:bodyPr wrap="square" rtlCol="0">
            <a:spAutoFit/>
          </a:bodyPr>
          <a:lstStyle/>
          <a:p>
            <a:r>
              <a:rPr lang="en-US" sz="2800" dirty="0"/>
              <a:t>Is there a relationship between the size of a family and the number of bedrooms for their house</a:t>
            </a:r>
            <a:r>
              <a:rPr lang="en-US" sz="2800" dirty="0" smtClean="0"/>
              <a:t>?</a:t>
            </a:r>
            <a:endParaRPr lang="en-NZ" sz="28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916831"/>
            <a:ext cx="5156342" cy="38884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442143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4733925" y="2708275"/>
            <a:ext cx="3313113" cy="1701800"/>
          </a:xfrm>
        </p:spPr>
        <p:txBody>
          <a:bodyPr/>
          <a:lstStyle/>
          <a:p>
            <a:pPr eaLnBrk="1" hangingPunct="1"/>
            <a:r>
              <a:rPr lang="en-NZ" smtClean="0"/>
              <a:t>Bi-variate investigation</a:t>
            </a:r>
          </a:p>
        </p:txBody>
      </p:sp>
      <p:sp>
        <p:nvSpPr>
          <p:cNvPr id="5123" name="Subtitle 2"/>
          <p:cNvSpPr>
            <a:spLocks noGrp="1"/>
          </p:cNvSpPr>
          <p:nvPr>
            <p:ph type="subTitle" idx="1"/>
          </p:nvPr>
        </p:nvSpPr>
        <p:spPr>
          <a:xfrm>
            <a:off x="4733925" y="4421188"/>
            <a:ext cx="3309938" cy="1260475"/>
          </a:xfrm>
        </p:spPr>
        <p:txBody>
          <a:bodyPr/>
          <a:lstStyle/>
          <a:p>
            <a:pPr eaLnBrk="1" hangingPunct="1"/>
            <a:r>
              <a:rPr lang="en-NZ" smtClean="0"/>
              <a:t>LO: Use the relationship between two variables to make a prediction</a:t>
            </a:r>
          </a:p>
        </p:txBody>
      </p:sp>
    </p:spTree>
    <p:extLst>
      <p:ext uri="{BB962C8B-B14F-4D97-AF65-F5344CB8AC3E}">
        <p14:creationId xmlns:p14="http://schemas.microsoft.com/office/powerpoint/2010/main" xmlns="" val="1423575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258888" y="2636838"/>
            <a:ext cx="6637337" cy="1362075"/>
          </a:xfrm>
        </p:spPr>
        <p:txBody>
          <a:bodyPr/>
          <a:lstStyle/>
          <a:p>
            <a:pPr eaLnBrk="1" hangingPunct="1"/>
            <a:r>
              <a:rPr lang="en-NZ" smtClean="0"/>
              <a:t>Relate features of a relationship</a:t>
            </a:r>
          </a:p>
        </p:txBody>
      </p:sp>
      <p:sp>
        <p:nvSpPr>
          <p:cNvPr id="6147" name="Text Placeholder 2"/>
          <p:cNvSpPr>
            <a:spLocks noGrp="1"/>
          </p:cNvSpPr>
          <p:nvPr>
            <p:ph type="body" idx="1"/>
          </p:nvPr>
        </p:nvSpPr>
        <p:spPr>
          <a:xfrm>
            <a:off x="2555875" y="4365625"/>
            <a:ext cx="5340350" cy="1131888"/>
          </a:xfrm>
        </p:spPr>
        <p:txBody>
          <a:bodyPr anchor="ctr"/>
          <a:lstStyle/>
          <a:p>
            <a:pPr eaLnBrk="1" hangingPunct="1"/>
            <a:r>
              <a:rPr lang="en-NZ" smtClean="0">
                <a:solidFill>
                  <a:srgbClr val="898989"/>
                </a:solidFill>
              </a:rPr>
              <a:t>Describe the relationship</a:t>
            </a:r>
          </a:p>
          <a:p>
            <a:pPr eaLnBrk="1" hangingPunct="1"/>
            <a:r>
              <a:rPr lang="en-NZ" smtClean="0">
                <a:solidFill>
                  <a:srgbClr val="898989"/>
                </a:solidFill>
              </a:rPr>
              <a:t>Use the relationship to make a prediction</a:t>
            </a:r>
          </a:p>
        </p:txBody>
      </p:sp>
      <p:sp>
        <p:nvSpPr>
          <p:cNvPr id="6148" name="TextBox 7"/>
          <p:cNvSpPr txBox="1">
            <a:spLocks noChangeArrowheads="1"/>
          </p:cNvSpPr>
          <p:nvPr/>
        </p:nvSpPr>
        <p:spPr bwMode="auto">
          <a:xfrm>
            <a:off x="4643438" y="26988"/>
            <a:ext cx="3529012" cy="639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white"/>
              </a:solidFill>
              <a:latin typeface="Century Gothic" pitchFamily="34" charset="0"/>
            </a:endParaRPr>
          </a:p>
        </p:txBody>
      </p:sp>
      <p:grpSp>
        <p:nvGrpSpPr>
          <p:cNvPr id="6149" name="Group 5"/>
          <p:cNvGrpSpPr>
            <a:grpSpLocks/>
          </p:cNvGrpSpPr>
          <p:nvPr/>
        </p:nvGrpSpPr>
        <p:grpSpPr bwMode="auto">
          <a:xfrm>
            <a:off x="1331913" y="4076700"/>
            <a:ext cx="996950" cy="2074863"/>
            <a:chOff x="0" y="0"/>
            <a:chExt cx="2103457" cy="4381500"/>
          </a:xfrm>
        </p:grpSpPr>
        <p:grpSp>
          <p:nvGrpSpPr>
            <p:cNvPr id="6150" name="Group 6"/>
            <p:cNvGrpSpPr>
              <a:grpSpLocks/>
            </p:cNvGrpSpPr>
            <p:nvPr/>
          </p:nvGrpSpPr>
          <p:grpSpPr bwMode="auto">
            <a:xfrm>
              <a:off x="0" y="952500"/>
              <a:ext cx="2103457" cy="2476500"/>
              <a:chOff x="0" y="0"/>
              <a:chExt cx="2103457" cy="2476500"/>
            </a:xfrm>
          </p:grpSpPr>
          <p:sp>
            <p:nvSpPr>
              <p:cNvPr id="17" name="Rectangle 16"/>
              <p:cNvSpPr/>
              <p:nvPr/>
            </p:nvSpPr>
            <p:spPr>
              <a:xfrm>
                <a:off x="0" y="-437"/>
                <a:ext cx="425380" cy="24773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7363" y="-437"/>
                <a:ext cx="428730" cy="24773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4727" y="-437"/>
                <a:ext cx="428730" cy="24773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6151"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418" y="621"/>
                <a:ext cx="857460" cy="13519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7974" y="621"/>
                <a:ext cx="837363" cy="13519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57878" y="621"/>
                <a:ext cx="0" cy="135192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152"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1464" y="0"/>
                <a:ext cx="837363" cy="13535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38828" y="0"/>
                <a:ext cx="857460" cy="13535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38828" y="0"/>
                <a:ext cx="0" cy="13535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xmlns="" val="11218180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pic>
        <p:nvPicPr>
          <p:cNvPr id="7171" name="Picture 5" descr="Data Detective Poste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088" y="777875"/>
            <a:ext cx="7489825" cy="530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8540244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Literacy and thinking</a:t>
            </a:r>
            <a:endParaRPr lang="en-NZ" dirty="0"/>
          </a:p>
        </p:txBody>
      </p:sp>
      <p:sp>
        <p:nvSpPr>
          <p:cNvPr id="3" name="TextBox 2"/>
          <p:cNvSpPr txBox="1"/>
          <p:nvPr/>
        </p:nvSpPr>
        <p:spPr>
          <a:xfrm>
            <a:off x="395536" y="1844824"/>
            <a:ext cx="8280920" cy="2862322"/>
          </a:xfrm>
          <a:prstGeom prst="rect">
            <a:avLst/>
          </a:prstGeom>
          <a:noFill/>
        </p:spPr>
        <p:txBody>
          <a:bodyPr wrap="square" rtlCol="0">
            <a:spAutoFit/>
          </a:bodyPr>
          <a:lstStyle/>
          <a:p>
            <a:pPr marL="285750" indent="-285750">
              <a:buFont typeface="Arial" pitchFamily="34" charset="0"/>
              <a:buChar char="•"/>
            </a:pPr>
            <a:r>
              <a:rPr lang="en-US" sz="3600" dirty="0" smtClean="0"/>
              <a:t>Thinking about data</a:t>
            </a:r>
          </a:p>
          <a:p>
            <a:pPr marL="285750" indent="-285750">
              <a:buFont typeface="Arial" pitchFamily="34" charset="0"/>
              <a:buChar char="•"/>
            </a:pPr>
            <a:r>
              <a:rPr lang="en-US" sz="3600" dirty="0" smtClean="0"/>
              <a:t>Thinking about relationships</a:t>
            </a:r>
          </a:p>
          <a:p>
            <a:pPr marL="285750" indent="-285750">
              <a:buFont typeface="Arial" pitchFamily="34" charset="0"/>
              <a:buChar char="•"/>
            </a:pPr>
            <a:r>
              <a:rPr lang="en-US" sz="3600" dirty="0" smtClean="0"/>
              <a:t>Thinking about sources of variation</a:t>
            </a:r>
          </a:p>
          <a:p>
            <a:pPr marL="285750" indent="-285750">
              <a:buFont typeface="Arial" pitchFamily="34" charset="0"/>
              <a:buChar char="•"/>
            </a:pPr>
            <a:r>
              <a:rPr lang="en-US" sz="3600" dirty="0" smtClean="0"/>
              <a:t>Communicating understanding </a:t>
            </a:r>
          </a:p>
          <a:p>
            <a:pPr marL="285750" indent="-285750">
              <a:buFont typeface="Arial" pitchFamily="34" charset="0"/>
              <a:buChar char="•"/>
            </a:pPr>
            <a:r>
              <a:rPr lang="en-US" sz="3600" dirty="0" smtClean="0"/>
              <a:t>Improving literacy</a:t>
            </a:r>
          </a:p>
        </p:txBody>
      </p:sp>
    </p:spTree>
    <p:extLst>
      <p:ext uri="{BB962C8B-B14F-4D97-AF65-F5344CB8AC3E}">
        <p14:creationId xmlns:p14="http://schemas.microsoft.com/office/powerpoint/2010/main" xmlns="" val="3830746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1131888" y="760413"/>
            <a:ext cx="7024687" cy="1143000"/>
          </a:xfrm>
        </p:spPr>
        <p:txBody>
          <a:bodyPr/>
          <a:lstStyle/>
          <a:p>
            <a:pPr eaLnBrk="1" hangingPunct="1"/>
            <a:r>
              <a:rPr lang="en-NZ" smtClean="0"/>
              <a:t>Problem</a:t>
            </a:r>
          </a:p>
        </p:txBody>
      </p:sp>
      <p:sp>
        <p:nvSpPr>
          <p:cNvPr id="8195"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8196" name="Group 5"/>
          <p:cNvGrpSpPr>
            <a:grpSpLocks/>
          </p:cNvGrpSpPr>
          <p:nvPr/>
        </p:nvGrpSpPr>
        <p:grpSpPr bwMode="auto">
          <a:xfrm>
            <a:off x="250825" y="115888"/>
            <a:ext cx="511175" cy="1063625"/>
            <a:chOff x="0" y="0"/>
            <a:chExt cx="2103457" cy="4381500"/>
          </a:xfrm>
        </p:grpSpPr>
        <p:grpSp>
          <p:nvGrpSpPr>
            <p:cNvPr id="8199"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8200"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201"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8197" name="Text Box 19"/>
          <p:cNvSpPr txBox="1">
            <a:spLocks noChangeArrowheads="1"/>
          </p:cNvSpPr>
          <p:nvPr/>
        </p:nvSpPr>
        <p:spPr bwMode="auto">
          <a:xfrm>
            <a:off x="1116013" y="2205038"/>
            <a:ext cx="7200900" cy="1004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You want to manufacture a 10G memory stick.</a:t>
            </a:r>
          </a:p>
          <a:p>
            <a:pPr eaLnBrk="1" fontAlgn="base" hangingPunct="1">
              <a:spcBef>
                <a:spcPct val="50000"/>
              </a:spcBef>
              <a:spcAft>
                <a:spcPct val="0"/>
              </a:spcAft>
            </a:pPr>
            <a:r>
              <a:rPr lang="en-NZ" sz="2400" smtClean="0">
                <a:solidFill>
                  <a:srgbClr val="3E3D2D"/>
                </a:solidFill>
                <a:latin typeface="Century Gothic" pitchFamily="34" charset="0"/>
              </a:rPr>
              <a:t>How much do you charge for it?</a:t>
            </a:r>
            <a:endParaRPr lang="en-US" sz="2400" smtClean="0">
              <a:solidFill>
                <a:srgbClr val="3E3D2D"/>
              </a:solidFill>
              <a:latin typeface="Century Gothic" pitchFamily="34" charset="0"/>
            </a:endParaRPr>
          </a:p>
        </p:txBody>
      </p:sp>
      <p:pic>
        <p:nvPicPr>
          <p:cNvPr id="8198" name="Picture 21" descr="SANDISK 4GB USB Flashdrive (XH492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413" y="3500438"/>
            <a:ext cx="2808287" cy="2433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8804512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1131888" y="760413"/>
            <a:ext cx="7024687" cy="1143000"/>
          </a:xfrm>
        </p:spPr>
        <p:txBody>
          <a:bodyPr/>
          <a:lstStyle/>
          <a:p>
            <a:pPr eaLnBrk="1" hangingPunct="1"/>
            <a:r>
              <a:rPr lang="en-NZ" smtClean="0"/>
              <a:t>Plan</a:t>
            </a:r>
          </a:p>
        </p:txBody>
      </p:sp>
      <p:sp>
        <p:nvSpPr>
          <p:cNvPr id="9219"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9220" name="Group 5"/>
          <p:cNvGrpSpPr>
            <a:grpSpLocks/>
          </p:cNvGrpSpPr>
          <p:nvPr/>
        </p:nvGrpSpPr>
        <p:grpSpPr bwMode="auto">
          <a:xfrm>
            <a:off x="250825" y="115888"/>
            <a:ext cx="511175" cy="1063625"/>
            <a:chOff x="0" y="0"/>
            <a:chExt cx="2103457" cy="4381500"/>
          </a:xfrm>
        </p:grpSpPr>
        <p:grpSp>
          <p:nvGrpSpPr>
            <p:cNvPr id="9222"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9223"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224"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9221" name="Text Box 17"/>
          <p:cNvSpPr txBox="1">
            <a:spLocks noChangeArrowheads="1"/>
          </p:cNvSpPr>
          <p:nvPr/>
        </p:nvSpPr>
        <p:spPr bwMode="auto">
          <a:xfrm>
            <a:off x="1116013" y="2205038"/>
            <a:ext cx="7200900" cy="22828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Collect data about what other USB sticks cost.</a:t>
            </a:r>
          </a:p>
          <a:p>
            <a:pPr eaLnBrk="1" fontAlgn="base" hangingPunct="1">
              <a:spcBef>
                <a:spcPct val="50000"/>
              </a:spcBef>
              <a:spcAft>
                <a:spcPct val="0"/>
              </a:spcAft>
            </a:pPr>
            <a:r>
              <a:rPr lang="en-NZ" sz="2400" smtClean="0">
                <a:solidFill>
                  <a:srgbClr val="3E3D2D"/>
                </a:solidFill>
                <a:latin typeface="Century Gothic" pitchFamily="34" charset="0"/>
              </a:rPr>
              <a:t>On the next few pages are USB sticks being sold by Dick Smith Electronics. </a:t>
            </a:r>
          </a:p>
          <a:p>
            <a:pPr eaLnBrk="1" fontAlgn="base" hangingPunct="1">
              <a:spcBef>
                <a:spcPct val="50000"/>
              </a:spcBef>
              <a:spcAft>
                <a:spcPct val="0"/>
              </a:spcAft>
            </a:pPr>
            <a:r>
              <a:rPr lang="en-NZ" sz="2400" smtClean="0">
                <a:solidFill>
                  <a:srgbClr val="3E3D2D"/>
                </a:solidFill>
                <a:latin typeface="Century Gothic" pitchFamily="34" charset="0"/>
              </a:rPr>
              <a:t>For each one, record in a table how many GB they are, and their selling price.</a:t>
            </a:r>
          </a:p>
        </p:txBody>
      </p:sp>
    </p:spTree>
    <p:extLst>
      <p:ext uri="{BB962C8B-B14F-4D97-AF65-F5344CB8AC3E}">
        <p14:creationId xmlns:p14="http://schemas.microsoft.com/office/powerpoint/2010/main" xmlns="" val="8775475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1131888" y="760413"/>
            <a:ext cx="7024687" cy="1143000"/>
          </a:xfrm>
        </p:spPr>
        <p:txBody>
          <a:bodyPr/>
          <a:lstStyle/>
          <a:p>
            <a:pPr eaLnBrk="1" hangingPunct="1"/>
            <a:r>
              <a:rPr lang="en-NZ" smtClean="0"/>
              <a:t>Data (example of table)</a:t>
            </a:r>
          </a:p>
        </p:txBody>
      </p:sp>
      <p:sp>
        <p:nvSpPr>
          <p:cNvPr id="10243"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0244" name="Group 5"/>
          <p:cNvGrpSpPr>
            <a:grpSpLocks/>
          </p:cNvGrpSpPr>
          <p:nvPr/>
        </p:nvGrpSpPr>
        <p:grpSpPr bwMode="auto">
          <a:xfrm>
            <a:off x="250825" y="115888"/>
            <a:ext cx="511175" cy="1063625"/>
            <a:chOff x="0" y="0"/>
            <a:chExt cx="2103457" cy="4381500"/>
          </a:xfrm>
        </p:grpSpPr>
        <p:grpSp>
          <p:nvGrpSpPr>
            <p:cNvPr id="10275"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0276"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277"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0245"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graphicFrame>
        <p:nvGraphicFramePr>
          <p:cNvPr id="31791" name="Group 47"/>
          <p:cNvGraphicFramePr>
            <a:graphicFrameLocks noGrp="1"/>
          </p:cNvGraphicFramePr>
          <p:nvPr/>
        </p:nvGraphicFramePr>
        <p:xfrm>
          <a:off x="1547813" y="1989138"/>
          <a:ext cx="6096000" cy="4064000"/>
        </p:xfrm>
        <a:graphic>
          <a:graphicData uri="http://schemas.openxmlformats.org/drawingml/2006/table">
            <a:tbl>
              <a:tblPr/>
              <a:tblGrid>
                <a:gridCol w="3048000"/>
                <a:gridCol w="3048000"/>
              </a:tblGrid>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r>
                        <a:rPr kumimoji="0" lang="en-NZ" sz="2000" b="1" i="0" u="none" strike="noStrike" cap="none" normalizeH="0" baseline="0" smtClean="0">
                          <a:ln>
                            <a:noFill/>
                          </a:ln>
                          <a:solidFill>
                            <a:schemeClr val="tx2"/>
                          </a:solidFill>
                          <a:effectLst/>
                          <a:latin typeface="Century Gothic" pitchFamily="34" charset="0"/>
                        </a:rPr>
                        <a:t>Memory (GB)</a:t>
                      </a:r>
                      <a:endParaRPr kumimoji="0" lang="en-US" sz="2000" b="1"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r>
                        <a:rPr kumimoji="0" lang="en-NZ" sz="2000" b="1" i="0" u="none" strike="noStrike" cap="none" normalizeH="0" baseline="0" smtClean="0">
                          <a:ln>
                            <a:noFill/>
                          </a:ln>
                          <a:solidFill>
                            <a:schemeClr val="tx2"/>
                          </a:solidFill>
                          <a:effectLst/>
                          <a:latin typeface="Century Gothic" pitchFamily="34" charset="0"/>
                        </a:rPr>
                        <a:t>Price ($)</a:t>
                      </a:r>
                      <a:endParaRPr kumimoji="0" lang="en-US" sz="2000" b="1"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69850" marR="0" lvl="0" indent="0" algn="l" defTabSz="914400" rtl="0" eaLnBrk="1" fontAlgn="base" latinLnBrk="0" hangingPunct="1">
                        <a:lnSpc>
                          <a:spcPct val="100000"/>
                        </a:lnSpc>
                        <a:spcBef>
                          <a:spcPct val="20000"/>
                        </a:spcBef>
                        <a:spcAft>
                          <a:spcPct val="0"/>
                        </a:spcAft>
                        <a:buClr>
                          <a:schemeClr val="accent1"/>
                        </a:buClr>
                        <a:buSzPct val="76000"/>
                        <a:buFont typeface="Wingdings 2" pitchFamily="18" charset="2"/>
                        <a:buNone/>
                        <a:tabLst/>
                      </a:pPr>
                      <a:endParaRPr kumimoji="0" lang="en-US" sz="2000" b="0" i="0" u="none" strike="noStrike" cap="none" normalizeH="0" baseline="0" smtClean="0">
                        <a:ln>
                          <a:noFill/>
                        </a:ln>
                        <a:solidFill>
                          <a:schemeClr val="tx2"/>
                        </a:solidFill>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9346982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1187450" y="188913"/>
            <a:ext cx="7024688" cy="1143000"/>
          </a:xfrm>
        </p:spPr>
        <p:txBody>
          <a:bodyPr/>
          <a:lstStyle/>
          <a:p>
            <a:pPr eaLnBrk="1" hangingPunct="1"/>
            <a:r>
              <a:rPr lang="en-NZ" smtClean="0"/>
              <a:t>Data</a:t>
            </a:r>
          </a:p>
        </p:txBody>
      </p:sp>
      <p:sp>
        <p:nvSpPr>
          <p:cNvPr id="11267"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1268" name="Group 5"/>
          <p:cNvGrpSpPr>
            <a:grpSpLocks/>
          </p:cNvGrpSpPr>
          <p:nvPr/>
        </p:nvGrpSpPr>
        <p:grpSpPr bwMode="auto">
          <a:xfrm>
            <a:off x="250825" y="115888"/>
            <a:ext cx="511175" cy="1063625"/>
            <a:chOff x="0" y="0"/>
            <a:chExt cx="2103457" cy="4381500"/>
          </a:xfrm>
        </p:grpSpPr>
        <p:grpSp>
          <p:nvGrpSpPr>
            <p:cNvPr id="11271"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1272"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1273"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1269"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pic>
        <p:nvPicPr>
          <p:cNvPr id="11270" name="Picture 49"/>
          <p:cNvPicPr>
            <a:picLocks noChangeAspect="1" noChangeArrowheads="1"/>
          </p:cNvPicPr>
          <p:nvPr/>
        </p:nvPicPr>
        <p:blipFill>
          <a:blip r:embed="rId2" cstate="print">
            <a:extLst>
              <a:ext uri="{28A0092B-C50C-407E-A947-70E740481C1C}">
                <a14:useLocalDpi xmlns:a14="http://schemas.microsoft.com/office/drawing/2010/main" xmlns="" val="0"/>
              </a:ext>
            </a:extLst>
          </a:blip>
          <a:srcRect l="20476" t="20465" r="3125" b="8659"/>
          <a:stretch>
            <a:fillRect/>
          </a:stretch>
        </p:blipFill>
        <p:spPr bwMode="auto">
          <a:xfrm>
            <a:off x="1042988" y="1268413"/>
            <a:ext cx="7451725" cy="5184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403902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1187450" y="404813"/>
            <a:ext cx="7024688" cy="1143000"/>
          </a:xfrm>
        </p:spPr>
        <p:txBody>
          <a:bodyPr/>
          <a:lstStyle/>
          <a:p>
            <a:pPr eaLnBrk="1" hangingPunct="1"/>
            <a:r>
              <a:rPr lang="en-NZ" smtClean="0"/>
              <a:t>Data</a:t>
            </a:r>
          </a:p>
        </p:txBody>
      </p:sp>
      <p:sp>
        <p:nvSpPr>
          <p:cNvPr id="12291"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2292" name="Group 5"/>
          <p:cNvGrpSpPr>
            <a:grpSpLocks/>
          </p:cNvGrpSpPr>
          <p:nvPr/>
        </p:nvGrpSpPr>
        <p:grpSpPr bwMode="auto">
          <a:xfrm>
            <a:off x="250825" y="115888"/>
            <a:ext cx="511175" cy="1063625"/>
            <a:chOff x="0" y="0"/>
            <a:chExt cx="2103457" cy="4381500"/>
          </a:xfrm>
        </p:grpSpPr>
        <p:grpSp>
          <p:nvGrpSpPr>
            <p:cNvPr id="12298"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2299"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300"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2293"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pic>
        <p:nvPicPr>
          <p:cNvPr id="12294" name="Picture 20"/>
          <p:cNvPicPr>
            <a:picLocks noChangeAspect="1" noChangeArrowheads="1"/>
          </p:cNvPicPr>
          <p:nvPr/>
        </p:nvPicPr>
        <p:blipFill>
          <a:blip r:embed="rId2" cstate="print">
            <a:extLst>
              <a:ext uri="{28A0092B-C50C-407E-A947-70E740481C1C}">
                <a14:useLocalDpi xmlns:a14="http://schemas.microsoft.com/office/drawing/2010/main" xmlns="" val="0"/>
              </a:ext>
            </a:extLst>
          </a:blip>
          <a:srcRect l="19727" t="23416" r="3125" b="41145"/>
          <a:stretch>
            <a:fillRect/>
          </a:stretch>
        </p:blipFill>
        <p:spPr bwMode="auto">
          <a:xfrm>
            <a:off x="900113" y="1557338"/>
            <a:ext cx="7524750" cy="2592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5" name="Picture 22"/>
          <p:cNvPicPr>
            <a:picLocks noChangeAspect="1" noChangeArrowheads="1"/>
          </p:cNvPicPr>
          <p:nvPr/>
        </p:nvPicPr>
        <p:blipFill>
          <a:blip r:embed="rId3" cstate="print">
            <a:extLst>
              <a:ext uri="{28A0092B-C50C-407E-A947-70E740481C1C}">
                <a14:useLocalDpi xmlns:a14="http://schemas.microsoft.com/office/drawing/2010/main" xmlns="" val="0"/>
              </a:ext>
            </a:extLst>
          </a:blip>
          <a:srcRect l="21208" t="53951" r="3125" b="11610"/>
          <a:stretch>
            <a:fillRect/>
          </a:stretch>
        </p:blipFill>
        <p:spPr bwMode="auto">
          <a:xfrm>
            <a:off x="971550" y="3860800"/>
            <a:ext cx="7380288" cy="25193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6" name="Picture 23"/>
          <p:cNvPicPr>
            <a:picLocks noChangeAspect="1" noChangeArrowheads="1"/>
          </p:cNvPicPr>
          <p:nvPr/>
        </p:nvPicPr>
        <p:blipFill>
          <a:blip r:embed="rId3" cstate="print">
            <a:extLst>
              <a:ext uri="{28A0092B-C50C-407E-A947-70E740481C1C}">
                <a14:useLocalDpi xmlns:a14="http://schemas.microsoft.com/office/drawing/2010/main" xmlns="" val="0"/>
              </a:ext>
            </a:extLst>
          </a:blip>
          <a:srcRect l="21208" t="20465" r="43359" b="45073"/>
          <a:stretch>
            <a:fillRect/>
          </a:stretch>
        </p:blipFill>
        <p:spPr bwMode="auto">
          <a:xfrm>
            <a:off x="2843213" y="3789363"/>
            <a:ext cx="3455987" cy="2520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297" name="Picture 21"/>
          <p:cNvPicPr>
            <a:picLocks noChangeAspect="1" noChangeArrowheads="1"/>
          </p:cNvPicPr>
          <p:nvPr/>
        </p:nvPicPr>
        <p:blipFill>
          <a:blip r:embed="rId3" cstate="print">
            <a:extLst>
              <a:ext uri="{28A0092B-C50C-407E-A947-70E740481C1C}">
                <a14:useLocalDpi xmlns:a14="http://schemas.microsoft.com/office/drawing/2010/main" xmlns="" val="0"/>
              </a:ext>
            </a:extLst>
          </a:blip>
          <a:srcRect l="77312" t="20465" r="3125" b="45073"/>
          <a:stretch>
            <a:fillRect/>
          </a:stretch>
        </p:blipFill>
        <p:spPr bwMode="auto">
          <a:xfrm>
            <a:off x="6516688" y="3789363"/>
            <a:ext cx="1908175" cy="2520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33500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1187450" y="404813"/>
            <a:ext cx="7024688" cy="1143000"/>
          </a:xfrm>
        </p:spPr>
        <p:txBody>
          <a:bodyPr/>
          <a:lstStyle/>
          <a:p>
            <a:pPr eaLnBrk="1" hangingPunct="1"/>
            <a:r>
              <a:rPr lang="en-NZ" smtClean="0"/>
              <a:t>Analysis</a:t>
            </a:r>
          </a:p>
        </p:txBody>
      </p:sp>
      <p:sp>
        <p:nvSpPr>
          <p:cNvPr id="13315"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3316" name="Group 5"/>
          <p:cNvGrpSpPr>
            <a:grpSpLocks/>
          </p:cNvGrpSpPr>
          <p:nvPr/>
        </p:nvGrpSpPr>
        <p:grpSpPr bwMode="auto">
          <a:xfrm>
            <a:off x="250825" y="115888"/>
            <a:ext cx="511175" cy="1063625"/>
            <a:chOff x="0" y="0"/>
            <a:chExt cx="2103457" cy="4381500"/>
          </a:xfrm>
        </p:grpSpPr>
        <p:grpSp>
          <p:nvGrpSpPr>
            <p:cNvPr id="13320"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3321"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322"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3317"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sp>
        <p:nvSpPr>
          <p:cNvPr id="13318" name="Text Box 22"/>
          <p:cNvSpPr txBox="1">
            <a:spLocks noChangeArrowheads="1"/>
          </p:cNvSpPr>
          <p:nvPr/>
        </p:nvSpPr>
        <p:spPr bwMode="auto">
          <a:xfrm>
            <a:off x="1116013" y="2205038"/>
            <a:ext cx="7200900" cy="17351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There are no USB drives that are 10GB currently advertised.</a:t>
            </a:r>
          </a:p>
          <a:p>
            <a:pPr eaLnBrk="1" fontAlgn="base" hangingPunct="1">
              <a:spcBef>
                <a:spcPct val="50000"/>
              </a:spcBef>
              <a:spcAft>
                <a:spcPct val="0"/>
              </a:spcAft>
            </a:pPr>
            <a:r>
              <a:rPr lang="en-NZ" sz="2400" smtClean="0">
                <a:solidFill>
                  <a:srgbClr val="3E3D2D"/>
                </a:solidFill>
                <a:latin typeface="Century Gothic" pitchFamily="34" charset="0"/>
              </a:rPr>
              <a:t>How do we work out how much we should charge?</a:t>
            </a:r>
          </a:p>
        </p:txBody>
      </p:sp>
      <p:sp>
        <p:nvSpPr>
          <p:cNvPr id="36887" name="Text Box 23"/>
          <p:cNvSpPr txBox="1">
            <a:spLocks noChangeArrowheads="1"/>
          </p:cNvSpPr>
          <p:nvPr/>
        </p:nvSpPr>
        <p:spPr bwMode="auto">
          <a:xfrm>
            <a:off x="1187450" y="4221163"/>
            <a:ext cx="72009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94C600"/>
                </a:solidFill>
                <a:latin typeface="Century Gothic" pitchFamily="34" charset="0"/>
              </a:rPr>
              <a:t>Problem: Is there a relationship between the GB of a memory stick, and how much is costs?</a:t>
            </a:r>
          </a:p>
        </p:txBody>
      </p:sp>
    </p:spTree>
    <p:extLst>
      <p:ext uri="{BB962C8B-B14F-4D97-AF65-F5344CB8AC3E}">
        <p14:creationId xmlns:p14="http://schemas.microsoft.com/office/powerpoint/2010/main" xmlns="" val="25431586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8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1187450" y="404813"/>
            <a:ext cx="7024688" cy="1143000"/>
          </a:xfrm>
        </p:spPr>
        <p:txBody>
          <a:bodyPr/>
          <a:lstStyle/>
          <a:p>
            <a:pPr eaLnBrk="1" hangingPunct="1"/>
            <a:r>
              <a:rPr lang="en-NZ" smtClean="0"/>
              <a:t>Analysis</a:t>
            </a:r>
          </a:p>
        </p:txBody>
      </p:sp>
      <p:sp>
        <p:nvSpPr>
          <p:cNvPr id="14339"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4340" name="Group 5"/>
          <p:cNvGrpSpPr>
            <a:grpSpLocks/>
          </p:cNvGrpSpPr>
          <p:nvPr/>
        </p:nvGrpSpPr>
        <p:grpSpPr bwMode="auto">
          <a:xfrm>
            <a:off x="250825" y="115888"/>
            <a:ext cx="511175" cy="1063625"/>
            <a:chOff x="0" y="0"/>
            <a:chExt cx="2103457" cy="4381500"/>
          </a:xfrm>
        </p:grpSpPr>
        <p:grpSp>
          <p:nvGrpSpPr>
            <p:cNvPr id="14344"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4345"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346"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4341"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sp>
        <p:nvSpPr>
          <p:cNvPr id="14342" name="Text Box 18"/>
          <p:cNvSpPr txBox="1">
            <a:spLocks noChangeArrowheads="1"/>
          </p:cNvSpPr>
          <p:nvPr/>
        </p:nvSpPr>
        <p:spPr bwMode="auto">
          <a:xfrm>
            <a:off x="1042988" y="1700213"/>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Draw a scatter plot of the data.</a:t>
            </a:r>
          </a:p>
        </p:txBody>
      </p:sp>
      <p:pic>
        <p:nvPicPr>
          <p:cNvPr id="37908" name="Picture 2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835150" y="2276475"/>
            <a:ext cx="4219575" cy="393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502723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9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1187450" y="404813"/>
            <a:ext cx="7024688" cy="1143000"/>
          </a:xfrm>
        </p:spPr>
        <p:txBody>
          <a:bodyPr/>
          <a:lstStyle/>
          <a:p>
            <a:pPr eaLnBrk="1" hangingPunct="1"/>
            <a:r>
              <a:rPr lang="en-NZ" smtClean="0"/>
              <a:t>Conclusion (relationship)</a:t>
            </a:r>
          </a:p>
        </p:txBody>
      </p:sp>
      <p:sp>
        <p:nvSpPr>
          <p:cNvPr id="15363"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5364" name="Group 5"/>
          <p:cNvGrpSpPr>
            <a:grpSpLocks/>
          </p:cNvGrpSpPr>
          <p:nvPr/>
        </p:nvGrpSpPr>
        <p:grpSpPr bwMode="auto">
          <a:xfrm>
            <a:off x="250825" y="115888"/>
            <a:ext cx="511175" cy="1063625"/>
            <a:chOff x="0" y="0"/>
            <a:chExt cx="2103457" cy="4381500"/>
          </a:xfrm>
        </p:grpSpPr>
        <p:grpSp>
          <p:nvGrpSpPr>
            <p:cNvPr id="15373"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5374"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375"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5365"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sp>
        <p:nvSpPr>
          <p:cNvPr id="15366" name="Text Box 18"/>
          <p:cNvSpPr txBox="1">
            <a:spLocks noChangeArrowheads="1"/>
          </p:cNvSpPr>
          <p:nvPr/>
        </p:nvSpPr>
        <p:spPr bwMode="auto">
          <a:xfrm>
            <a:off x="1042988" y="1484313"/>
            <a:ext cx="72009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Describe the relationship between GB and price for the USB sticks.</a:t>
            </a:r>
          </a:p>
        </p:txBody>
      </p:sp>
      <p:pic>
        <p:nvPicPr>
          <p:cNvPr id="15367" name="Picture 1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6013" y="2349500"/>
            <a:ext cx="4219575" cy="393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8932" name="Text Box 20"/>
          <p:cNvSpPr txBox="1">
            <a:spLocks noChangeArrowheads="1"/>
          </p:cNvSpPr>
          <p:nvPr/>
        </p:nvSpPr>
        <p:spPr bwMode="auto">
          <a:xfrm>
            <a:off x="5580063" y="2276475"/>
            <a:ext cx="29527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Is it a linear relationship?</a:t>
            </a:r>
            <a:endParaRPr lang="en-US" smtClean="0">
              <a:solidFill>
                <a:srgbClr val="94C600"/>
              </a:solidFill>
              <a:latin typeface="Century Gothic" pitchFamily="34" charset="0"/>
            </a:endParaRPr>
          </a:p>
        </p:txBody>
      </p:sp>
      <p:sp>
        <p:nvSpPr>
          <p:cNvPr id="38933" name="Text Box 21"/>
          <p:cNvSpPr txBox="1">
            <a:spLocks noChangeArrowheads="1"/>
          </p:cNvSpPr>
          <p:nvPr/>
        </p:nvSpPr>
        <p:spPr bwMode="auto">
          <a:xfrm>
            <a:off x="5508625" y="2997200"/>
            <a:ext cx="29527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Positive/negative?</a:t>
            </a:r>
            <a:endParaRPr lang="en-US" smtClean="0">
              <a:solidFill>
                <a:srgbClr val="94C600"/>
              </a:solidFill>
              <a:latin typeface="Century Gothic" pitchFamily="34" charset="0"/>
            </a:endParaRPr>
          </a:p>
        </p:txBody>
      </p:sp>
      <p:sp>
        <p:nvSpPr>
          <p:cNvPr id="38934" name="Text Box 22"/>
          <p:cNvSpPr txBox="1">
            <a:spLocks noChangeArrowheads="1"/>
          </p:cNvSpPr>
          <p:nvPr/>
        </p:nvSpPr>
        <p:spPr bwMode="auto">
          <a:xfrm>
            <a:off x="5580063" y="3789363"/>
            <a:ext cx="29527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Strength?</a:t>
            </a:r>
            <a:endParaRPr lang="en-US" smtClean="0">
              <a:solidFill>
                <a:srgbClr val="94C600"/>
              </a:solidFill>
              <a:latin typeface="Century Gothic" pitchFamily="34" charset="0"/>
            </a:endParaRPr>
          </a:p>
        </p:txBody>
      </p:sp>
      <p:sp>
        <p:nvSpPr>
          <p:cNvPr id="38935" name="Text Box 23"/>
          <p:cNvSpPr txBox="1">
            <a:spLocks noChangeArrowheads="1"/>
          </p:cNvSpPr>
          <p:nvPr/>
        </p:nvSpPr>
        <p:spPr bwMode="auto">
          <a:xfrm>
            <a:off x="5508625" y="4508500"/>
            <a:ext cx="29527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Amount?</a:t>
            </a:r>
            <a:endParaRPr lang="en-US" smtClean="0">
              <a:solidFill>
                <a:srgbClr val="94C600"/>
              </a:solidFill>
              <a:latin typeface="Century Gothic" pitchFamily="34" charset="0"/>
            </a:endParaRPr>
          </a:p>
        </p:txBody>
      </p:sp>
      <p:sp>
        <p:nvSpPr>
          <p:cNvPr id="38936" name="Text Box 24"/>
          <p:cNvSpPr txBox="1">
            <a:spLocks noChangeArrowheads="1"/>
          </p:cNvSpPr>
          <p:nvPr/>
        </p:nvSpPr>
        <p:spPr bwMode="auto">
          <a:xfrm>
            <a:off x="5580063" y="5157788"/>
            <a:ext cx="29527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Unusual?</a:t>
            </a:r>
            <a:endParaRPr lang="en-US" smtClean="0">
              <a:solidFill>
                <a:srgbClr val="94C600"/>
              </a:solidFill>
              <a:latin typeface="Century Gothic" pitchFamily="34" charset="0"/>
            </a:endParaRPr>
          </a:p>
        </p:txBody>
      </p:sp>
    </p:spTree>
    <p:extLst>
      <p:ext uri="{BB962C8B-B14F-4D97-AF65-F5344CB8AC3E}">
        <p14:creationId xmlns:p14="http://schemas.microsoft.com/office/powerpoint/2010/main" xmlns="" val="2220436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9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893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893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93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89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32" grpId="0"/>
      <p:bldP spid="38933" grpId="0"/>
      <p:bldP spid="38934" grpId="0"/>
      <p:bldP spid="38935" grpId="0"/>
      <p:bldP spid="3893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1" name="Picture 1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16013" y="2349500"/>
            <a:ext cx="4219575" cy="393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28" name="Straight Connector 27"/>
          <p:cNvCxnSpPr/>
          <p:nvPr/>
        </p:nvCxnSpPr>
        <p:spPr>
          <a:xfrm flipV="1">
            <a:off x="1665534" y="2682875"/>
            <a:ext cx="3454400" cy="2212975"/>
          </a:xfrm>
          <a:prstGeom prst="line">
            <a:avLst/>
          </a:prstGeom>
          <a:ln w="1143000">
            <a:solidFill>
              <a:schemeClr val="accent1">
                <a:alpha val="16000"/>
              </a:schemeClr>
            </a:solidFill>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rot="19275300">
            <a:off x="1154407" y="3269549"/>
            <a:ext cx="4272711" cy="1434944"/>
          </a:xfrm>
          <a:prstGeom prst="ellipse">
            <a:avLst/>
          </a:prstGeom>
          <a:solidFill>
            <a:schemeClr val="accent1">
              <a:alpha val="1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386" name="Title 1"/>
          <p:cNvSpPr>
            <a:spLocks noGrp="1"/>
          </p:cNvSpPr>
          <p:nvPr>
            <p:ph type="title" idx="4294967295"/>
          </p:nvPr>
        </p:nvSpPr>
        <p:spPr>
          <a:xfrm>
            <a:off x="1187450" y="404813"/>
            <a:ext cx="7024688" cy="1143000"/>
          </a:xfrm>
        </p:spPr>
        <p:txBody>
          <a:bodyPr/>
          <a:lstStyle/>
          <a:p>
            <a:pPr eaLnBrk="1" hangingPunct="1"/>
            <a:r>
              <a:rPr lang="en-NZ" smtClean="0"/>
              <a:t>Conclusion (prediction)</a:t>
            </a:r>
          </a:p>
        </p:txBody>
      </p:sp>
      <p:sp>
        <p:nvSpPr>
          <p:cNvPr id="16387"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6388" name="Group 5"/>
          <p:cNvGrpSpPr>
            <a:grpSpLocks/>
          </p:cNvGrpSpPr>
          <p:nvPr/>
        </p:nvGrpSpPr>
        <p:grpSpPr bwMode="auto">
          <a:xfrm>
            <a:off x="250825" y="115888"/>
            <a:ext cx="511175" cy="1063625"/>
            <a:chOff x="0" y="0"/>
            <a:chExt cx="2103457" cy="4381500"/>
          </a:xfrm>
        </p:grpSpPr>
        <p:grpSp>
          <p:nvGrpSpPr>
            <p:cNvPr id="16402"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6403"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404"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6389"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sp>
        <p:nvSpPr>
          <p:cNvPr id="16390" name="Text Box 18"/>
          <p:cNvSpPr txBox="1">
            <a:spLocks noChangeArrowheads="1"/>
          </p:cNvSpPr>
          <p:nvPr/>
        </p:nvSpPr>
        <p:spPr bwMode="auto">
          <a:xfrm>
            <a:off x="1042988" y="1484313"/>
            <a:ext cx="72009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Use the relationship to make a prediction for 10GB.</a:t>
            </a:r>
          </a:p>
        </p:txBody>
      </p:sp>
      <p:sp>
        <p:nvSpPr>
          <p:cNvPr id="39956" name="Text Box 20"/>
          <p:cNvSpPr txBox="1">
            <a:spLocks noChangeArrowheads="1"/>
          </p:cNvSpPr>
          <p:nvPr/>
        </p:nvSpPr>
        <p:spPr bwMode="auto">
          <a:xfrm>
            <a:off x="5580063" y="2276475"/>
            <a:ext cx="2952750" cy="9233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dirty="0" smtClean="0">
                <a:solidFill>
                  <a:srgbClr val="94C600"/>
                </a:solidFill>
                <a:latin typeface="Century Gothic" pitchFamily="34" charset="0"/>
              </a:rPr>
              <a:t>Try to imagine painting across the values, draw the ellipse, add the line</a:t>
            </a:r>
            <a:endParaRPr lang="en-US" dirty="0" smtClean="0">
              <a:solidFill>
                <a:srgbClr val="94C600"/>
              </a:solidFill>
              <a:latin typeface="Century Gothic" pitchFamily="34" charset="0"/>
            </a:endParaRPr>
          </a:p>
        </p:txBody>
      </p:sp>
      <p:sp>
        <p:nvSpPr>
          <p:cNvPr id="39963" name="Line 27"/>
          <p:cNvSpPr>
            <a:spLocks noChangeShapeType="1"/>
          </p:cNvSpPr>
          <p:nvPr/>
        </p:nvSpPr>
        <p:spPr bwMode="auto">
          <a:xfrm flipV="1">
            <a:off x="1665534" y="2662238"/>
            <a:ext cx="3338513" cy="267890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a:spcBef>
                <a:spcPct val="0"/>
              </a:spcBef>
              <a:spcAft>
                <a:spcPct val="0"/>
              </a:spcAft>
            </a:pPr>
            <a:endParaRPr lang="en-NZ" smtClean="0">
              <a:solidFill>
                <a:prstClr val="black"/>
              </a:solidFill>
              <a:latin typeface="Arial" charset="0"/>
            </a:endParaRPr>
          </a:p>
        </p:txBody>
      </p:sp>
      <p:sp>
        <p:nvSpPr>
          <p:cNvPr id="39964" name="Text Box 28"/>
          <p:cNvSpPr txBox="1">
            <a:spLocks noChangeArrowheads="1"/>
          </p:cNvSpPr>
          <p:nvPr/>
        </p:nvSpPr>
        <p:spPr bwMode="auto">
          <a:xfrm>
            <a:off x="5580063" y="3789363"/>
            <a:ext cx="2952750" cy="9159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Use the line to see how much a 10GB memory stick might cost</a:t>
            </a:r>
            <a:endParaRPr lang="en-US" smtClean="0">
              <a:solidFill>
                <a:srgbClr val="94C600"/>
              </a:solidFill>
              <a:latin typeface="Century Gothic" pitchFamily="34" charset="0"/>
            </a:endParaRPr>
          </a:p>
        </p:txBody>
      </p:sp>
      <p:sp>
        <p:nvSpPr>
          <p:cNvPr id="39965" name="Line 29"/>
          <p:cNvSpPr>
            <a:spLocks noChangeShapeType="1"/>
          </p:cNvSpPr>
          <p:nvPr/>
        </p:nvSpPr>
        <p:spPr bwMode="auto">
          <a:xfrm flipV="1">
            <a:off x="3492500" y="3837707"/>
            <a:ext cx="0" cy="2039218"/>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a:spcBef>
                <a:spcPct val="0"/>
              </a:spcBef>
              <a:spcAft>
                <a:spcPct val="0"/>
              </a:spcAft>
            </a:pPr>
            <a:endParaRPr lang="en-NZ" smtClean="0">
              <a:solidFill>
                <a:prstClr val="black"/>
              </a:solidFill>
              <a:latin typeface="Arial" charset="0"/>
            </a:endParaRPr>
          </a:p>
        </p:txBody>
      </p:sp>
      <p:sp>
        <p:nvSpPr>
          <p:cNvPr id="39966" name="Line 30"/>
          <p:cNvSpPr>
            <a:spLocks noChangeShapeType="1"/>
          </p:cNvSpPr>
          <p:nvPr/>
        </p:nvSpPr>
        <p:spPr bwMode="auto">
          <a:xfrm flipH="1">
            <a:off x="1521360" y="3837707"/>
            <a:ext cx="1971140" cy="0"/>
          </a:xfrm>
          <a:prstGeom prst="line">
            <a:avLst/>
          </a:prstGeom>
          <a:noFill/>
          <a:ln w="9525">
            <a:solidFill>
              <a:schemeClr val="accent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fontAlgn="base">
              <a:spcBef>
                <a:spcPct val="0"/>
              </a:spcBef>
              <a:spcAft>
                <a:spcPct val="0"/>
              </a:spcAft>
            </a:pPr>
            <a:endParaRPr lang="en-NZ" smtClean="0">
              <a:solidFill>
                <a:prstClr val="black"/>
              </a:solidFill>
              <a:latin typeface="Arial" charset="0"/>
            </a:endParaRPr>
          </a:p>
        </p:txBody>
      </p:sp>
      <p:sp>
        <p:nvSpPr>
          <p:cNvPr id="39967" name="Text Box 31"/>
          <p:cNvSpPr txBox="1">
            <a:spLocks noChangeArrowheads="1"/>
          </p:cNvSpPr>
          <p:nvPr/>
        </p:nvSpPr>
        <p:spPr bwMode="auto">
          <a:xfrm>
            <a:off x="5580063" y="5157788"/>
            <a:ext cx="29527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mtClean="0">
                <a:solidFill>
                  <a:srgbClr val="94C600"/>
                </a:solidFill>
                <a:latin typeface="Century Gothic" pitchFamily="34" charset="0"/>
              </a:rPr>
              <a:t>Answer the problem!!</a:t>
            </a:r>
            <a:endParaRPr lang="en-US" smtClean="0">
              <a:solidFill>
                <a:srgbClr val="94C600"/>
              </a:solidFill>
              <a:latin typeface="Century Gothic" pitchFamily="34" charset="0"/>
            </a:endParaRPr>
          </a:p>
        </p:txBody>
      </p:sp>
    </p:spTree>
    <p:extLst>
      <p:ext uri="{BB962C8B-B14F-4D97-AF65-F5344CB8AC3E}">
        <p14:creationId xmlns:p14="http://schemas.microsoft.com/office/powerpoint/2010/main" xmlns="" val="32180949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995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xit" presetSubtype="0" fill="hold" nodeType="clickEffect">
                                  <p:stCondLst>
                                    <p:cond delay="0"/>
                                  </p:stCondLst>
                                  <p:childTnLst>
                                    <p:set>
                                      <p:cBhvr>
                                        <p:cTn id="14" dur="1" fill="hold">
                                          <p:stCondLst>
                                            <p:cond delay="0"/>
                                          </p:stCondLst>
                                        </p:cTn>
                                        <p:tgtEl>
                                          <p:spTgt spid="28"/>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996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996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9965"/>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9966"/>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99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9956" grpId="0"/>
      <p:bldP spid="39963" grpId="0" animBg="1"/>
      <p:bldP spid="39964" grpId="0"/>
      <p:bldP spid="39965" grpId="0" animBg="1"/>
      <p:bldP spid="39966" grpId="0" animBg="1"/>
      <p:bldP spid="3996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idx="4294967295"/>
          </p:nvPr>
        </p:nvSpPr>
        <p:spPr>
          <a:xfrm>
            <a:off x="1187450" y="404813"/>
            <a:ext cx="7024688" cy="1143000"/>
          </a:xfrm>
        </p:spPr>
        <p:txBody>
          <a:bodyPr/>
          <a:lstStyle/>
          <a:p>
            <a:pPr eaLnBrk="1" hangingPunct="1"/>
            <a:r>
              <a:rPr lang="en-NZ" smtClean="0"/>
              <a:t>Reflection</a:t>
            </a:r>
          </a:p>
        </p:txBody>
      </p:sp>
      <p:sp>
        <p:nvSpPr>
          <p:cNvPr id="17411" name="TextBox 14"/>
          <p:cNvSpPr txBox="1">
            <a:spLocks noChangeArrowheads="1"/>
          </p:cNvSpPr>
          <p:nvPr/>
        </p:nvSpPr>
        <p:spPr bwMode="auto">
          <a:xfrm>
            <a:off x="4643438" y="31750"/>
            <a:ext cx="3529012" cy="639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Use the relationship between two variables to make a prediction</a:t>
            </a: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7412" name="Group 5"/>
          <p:cNvGrpSpPr>
            <a:grpSpLocks/>
          </p:cNvGrpSpPr>
          <p:nvPr/>
        </p:nvGrpSpPr>
        <p:grpSpPr bwMode="auto">
          <a:xfrm>
            <a:off x="250825" y="115888"/>
            <a:ext cx="511175" cy="1063625"/>
            <a:chOff x="0" y="0"/>
            <a:chExt cx="2103457" cy="4381500"/>
          </a:xfrm>
        </p:grpSpPr>
        <p:grpSp>
          <p:nvGrpSpPr>
            <p:cNvPr id="17416" name="Group 6"/>
            <p:cNvGrpSpPr>
              <a:grpSpLocks/>
            </p:cNvGrpSpPr>
            <p:nvPr/>
          </p:nvGrpSpPr>
          <p:grpSpPr bwMode="auto">
            <a:xfrm>
              <a:off x="0" y="952500"/>
              <a:ext cx="2103457" cy="2476500"/>
              <a:chOff x="0" y="0"/>
              <a:chExt cx="2103457" cy="2476500"/>
            </a:xfrm>
          </p:grpSpPr>
          <p:sp>
            <p:nvSpPr>
              <p:cNvPr id="17" name="Rectangle 16"/>
              <p:cNvSpPr/>
              <p:nvPr/>
            </p:nvSpPr>
            <p:spPr>
              <a:xfrm>
                <a:off x="0" y="2274"/>
                <a:ext cx="42461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8" name="Rectangle 17"/>
              <p:cNvSpPr/>
              <p:nvPr/>
            </p:nvSpPr>
            <p:spPr>
              <a:xfrm>
                <a:off x="836157" y="2274"/>
                <a:ext cx="431143"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sp>
            <p:nvSpPr>
              <p:cNvPr id="19" name="Rectangle 18"/>
              <p:cNvSpPr/>
              <p:nvPr/>
            </p:nvSpPr>
            <p:spPr>
              <a:xfrm>
                <a:off x="1678848" y="2274"/>
                <a:ext cx="424609" cy="247195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NZ">
                  <a:solidFill>
                    <a:prstClr val="white"/>
                  </a:solidFill>
                </a:endParaRPr>
              </a:p>
            </p:txBody>
          </p:sp>
        </p:grpSp>
        <p:grpSp>
          <p:nvGrpSpPr>
            <p:cNvPr id="17417" name="Group 8"/>
            <p:cNvGrpSpPr>
              <a:grpSpLocks/>
            </p:cNvGrpSpPr>
            <p:nvPr/>
          </p:nvGrpSpPr>
          <p:grpSpPr bwMode="auto">
            <a:xfrm>
              <a:off x="190500" y="3429000"/>
              <a:ext cx="1714500" cy="952500"/>
              <a:chOff x="0" y="0"/>
              <a:chExt cx="1714500" cy="1352550"/>
            </a:xfrm>
          </p:grpSpPr>
          <p:cxnSp>
            <p:nvCxnSpPr>
              <p:cNvPr id="14" name="Straight Connector 13"/>
              <p:cNvCxnSpPr/>
              <p:nvPr/>
            </p:nvCxnSpPr>
            <p:spPr>
              <a:xfrm flipH="1" flipV="1">
                <a:off x="-1058" y="-3229"/>
                <a:ext cx="8622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874294" y="-3229"/>
                <a:ext cx="842687"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861229" y="-3229"/>
                <a:ext cx="0" cy="135577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418" name="Group 9"/>
            <p:cNvGrpSpPr>
              <a:grpSpLocks/>
            </p:cNvGrpSpPr>
            <p:nvPr/>
          </p:nvGrpSpPr>
          <p:grpSpPr bwMode="auto">
            <a:xfrm>
              <a:off x="209550" y="0"/>
              <a:ext cx="1695450" cy="951341"/>
              <a:chOff x="0" y="0"/>
              <a:chExt cx="1695450" cy="1352550"/>
            </a:xfrm>
          </p:grpSpPr>
          <p:cxnSp>
            <p:nvCxnSpPr>
              <p:cNvPr id="11" name="Straight Connector 10"/>
              <p:cNvCxnSpPr/>
              <p:nvPr/>
            </p:nvCxnSpPr>
            <p:spPr>
              <a:xfrm flipV="1">
                <a:off x="-510" y="0"/>
                <a:ext cx="84269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842180" y="0"/>
                <a:ext cx="855751"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842180" y="0"/>
                <a:ext cx="0" cy="13481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7413" name="Text Box 17"/>
          <p:cNvSpPr txBox="1">
            <a:spLocks noChangeArrowheads="1"/>
          </p:cNvSpPr>
          <p:nvPr/>
        </p:nvSpPr>
        <p:spPr bwMode="auto">
          <a:xfrm>
            <a:off x="1116013" y="2205038"/>
            <a:ext cx="72009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endParaRPr lang="en-US" sz="2400" smtClean="0">
              <a:solidFill>
                <a:srgbClr val="3E3D2D"/>
              </a:solidFill>
              <a:latin typeface="Century Gothic" pitchFamily="34" charset="0"/>
            </a:endParaRPr>
          </a:p>
        </p:txBody>
      </p:sp>
      <p:sp>
        <p:nvSpPr>
          <p:cNvPr id="17414" name="Text Box 18"/>
          <p:cNvSpPr txBox="1">
            <a:spLocks noChangeArrowheads="1"/>
          </p:cNvSpPr>
          <p:nvPr/>
        </p:nvSpPr>
        <p:spPr bwMode="auto">
          <a:xfrm>
            <a:off x="1042988" y="1700213"/>
            <a:ext cx="7200900" cy="1552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Think about where the data came from, what else might effect the price of a USB memory stick, what you could do to extend the investigation.</a:t>
            </a:r>
          </a:p>
        </p:txBody>
      </p:sp>
      <p:sp>
        <p:nvSpPr>
          <p:cNvPr id="17415" name="Text Box 20"/>
          <p:cNvSpPr txBox="1">
            <a:spLocks noChangeArrowheads="1"/>
          </p:cNvSpPr>
          <p:nvPr/>
        </p:nvSpPr>
        <p:spPr bwMode="auto">
          <a:xfrm>
            <a:off x="1116013" y="4005263"/>
            <a:ext cx="72009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srgbClr val="3E3D2D"/>
                </a:solidFill>
                <a:latin typeface="Century Gothic" pitchFamily="34" charset="0"/>
              </a:rPr>
              <a:t>Write two “I wonder….” statements for this investigation.</a:t>
            </a:r>
          </a:p>
        </p:txBody>
      </p:sp>
    </p:spTree>
    <p:extLst>
      <p:ext uri="{BB962C8B-B14F-4D97-AF65-F5344CB8AC3E}">
        <p14:creationId xmlns:p14="http://schemas.microsoft.com/office/powerpoint/2010/main" xmlns="" val="21579008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Thinking behind unit</a:t>
            </a:r>
            <a:endParaRPr lang="en-NZ" dirty="0"/>
          </a:p>
        </p:txBody>
      </p:sp>
      <p:sp>
        <p:nvSpPr>
          <p:cNvPr id="3" name="TextBox 2"/>
          <p:cNvSpPr txBox="1"/>
          <p:nvPr/>
        </p:nvSpPr>
        <p:spPr>
          <a:xfrm>
            <a:off x="395536" y="1844824"/>
            <a:ext cx="8280920" cy="3416320"/>
          </a:xfrm>
          <a:prstGeom prst="rect">
            <a:avLst/>
          </a:prstGeom>
          <a:noFill/>
        </p:spPr>
        <p:txBody>
          <a:bodyPr wrap="square" rtlCol="0">
            <a:spAutoFit/>
          </a:bodyPr>
          <a:lstStyle/>
          <a:p>
            <a:pPr marL="285750" indent="-285750">
              <a:buFont typeface="Arial" pitchFamily="34" charset="0"/>
              <a:buChar char="•"/>
            </a:pPr>
            <a:r>
              <a:rPr lang="en-US" sz="3600" dirty="0" smtClean="0"/>
              <a:t>Who were we doing the unit with?</a:t>
            </a:r>
          </a:p>
          <a:p>
            <a:pPr marL="285750" indent="-285750">
              <a:buFont typeface="Arial" pitchFamily="34" charset="0"/>
              <a:buChar char="•"/>
            </a:pPr>
            <a:r>
              <a:rPr lang="en-US" sz="3600" dirty="0" smtClean="0"/>
              <a:t>What was there prior knowledge?</a:t>
            </a:r>
          </a:p>
          <a:p>
            <a:pPr marL="285750" indent="-285750">
              <a:buFont typeface="Arial" pitchFamily="34" charset="0"/>
              <a:buChar char="•"/>
            </a:pPr>
            <a:r>
              <a:rPr lang="en-US" sz="3600" dirty="0" smtClean="0"/>
              <a:t>What were their identified needs?</a:t>
            </a:r>
          </a:p>
          <a:p>
            <a:pPr marL="285750" indent="-285750">
              <a:buFont typeface="Arial" pitchFamily="34" charset="0"/>
              <a:buChar char="•"/>
            </a:pPr>
            <a:r>
              <a:rPr lang="en-US" sz="3600" dirty="0" smtClean="0"/>
              <a:t>What strategies could we use?</a:t>
            </a:r>
          </a:p>
          <a:p>
            <a:pPr marL="285750" indent="-285750">
              <a:buFont typeface="Arial" pitchFamily="34" charset="0"/>
              <a:buChar char="•"/>
            </a:pPr>
            <a:r>
              <a:rPr lang="en-US" sz="3600" dirty="0" smtClean="0"/>
              <a:t>What else did we know had worked previously?</a:t>
            </a:r>
            <a:endParaRPr lang="en-US" sz="3600" dirty="0"/>
          </a:p>
        </p:txBody>
      </p:sp>
    </p:spTree>
    <p:extLst>
      <p:ext uri="{BB962C8B-B14F-4D97-AF65-F5344CB8AC3E}">
        <p14:creationId xmlns:p14="http://schemas.microsoft.com/office/powerpoint/2010/main" xmlns="" val="383664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4733925" y="2708275"/>
            <a:ext cx="3313113" cy="1701800"/>
          </a:xfrm>
        </p:spPr>
        <p:txBody>
          <a:bodyPr/>
          <a:lstStyle/>
          <a:p>
            <a:pPr eaLnBrk="1" hangingPunct="1"/>
            <a:r>
              <a:rPr lang="en-NZ" smtClean="0"/>
              <a:t>Bivariate investigation</a:t>
            </a:r>
          </a:p>
        </p:txBody>
      </p:sp>
      <p:sp>
        <p:nvSpPr>
          <p:cNvPr id="5123" name="Subtitle 2"/>
          <p:cNvSpPr>
            <a:spLocks noGrp="1"/>
          </p:cNvSpPr>
          <p:nvPr>
            <p:ph type="subTitle" idx="1"/>
          </p:nvPr>
        </p:nvSpPr>
        <p:spPr>
          <a:xfrm>
            <a:off x="4733925" y="4421188"/>
            <a:ext cx="3309938" cy="1260475"/>
          </a:xfrm>
        </p:spPr>
        <p:txBody>
          <a:bodyPr/>
          <a:lstStyle/>
          <a:p>
            <a:pPr eaLnBrk="1" hangingPunct="1"/>
            <a:r>
              <a:rPr lang="en-NZ" smtClean="0"/>
              <a:t>LO: Write a plan for a </a:t>
            </a:r>
          </a:p>
          <a:p>
            <a:pPr eaLnBrk="1" hangingPunct="1"/>
            <a:r>
              <a:rPr lang="en-NZ" smtClean="0"/>
              <a:t>bivariate investigation</a:t>
            </a:r>
          </a:p>
        </p:txBody>
      </p:sp>
    </p:spTree>
    <p:extLst>
      <p:ext uri="{BB962C8B-B14F-4D97-AF65-F5344CB8AC3E}">
        <p14:creationId xmlns:p14="http://schemas.microsoft.com/office/powerpoint/2010/main" xmlns="" val="355976334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258888" y="2636838"/>
            <a:ext cx="6637337" cy="1362075"/>
          </a:xfrm>
        </p:spPr>
        <p:txBody>
          <a:bodyPr/>
          <a:lstStyle/>
          <a:p>
            <a:pPr eaLnBrk="1" hangingPunct="1"/>
            <a:r>
              <a:rPr lang="en-NZ" smtClean="0"/>
              <a:t>List the steps for a method</a:t>
            </a:r>
          </a:p>
        </p:txBody>
      </p:sp>
      <p:sp>
        <p:nvSpPr>
          <p:cNvPr id="6147" name="Text Placeholder 2"/>
          <p:cNvSpPr>
            <a:spLocks noGrp="1"/>
          </p:cNvSpPr>
          <p:nvPr>
            <p:ph type="body" idx="1"/>
          </p:nvPr>
        </p:nvSpPr>
        <p:spPr>
          <a:xfrm>
            <a:off x="2555875" y="4221163"/>
            <a:ext cx="5340350" cy="1368425"/>
          </a:xfrm>
        </p:spPr>
        <p:txBody>
          <a:bodyPr anchor="ctr"/>
          <a:lstStyle/>
          <a:p>
            <a:pPr eaLnBrk="1" hangingPunct="1">
              <a:lnSpc>
                <a:spcPct val="90000"/>
              </a:lnSpc>
            </a:pPr>
            <a:r>
              <a:rPr lang="en-NZ" sz="1800" smtClean="0">
                <a:solidFill>
                  <a:srgbClr val="898989"/>
                </a:solidFill>
              </a:rPr>
              <a:t>Identify variables for the investigation</a:t>
            </a:r>
          </a:p>
          <a:p>
            <a:pPr eaLnBrk="1" hangingPunct="1">
              <a:lnSpc>
                <a:spcPct val="90000"/>
              </a:lnSpc>
            </a:pPr>
            <a:r>
              <a:rPr lang="en-NZ" sz="1800" smtClean="0">
                <a:solidFill>
                  <a:srgbClr val="898989"/>
                </a:solidFill>
              </a:rPr>
              <a:t>Describe how the variables will be measured</a:t>
            </a:r>
          </a:p>
          <a:p>
            <a:pPr eaLnBrk="1" hangingPunct="1">
              <a:lnSpc>
                <a:spcPct val="90000"/>
              </a:lnSpc>
            </a:pPr>
            <a:r>
              <a:rPr lang="en-NZ" sz="1800" smtClean="0">
                <a:solidFill>
                  <a:srgbClr val="898989"/>
                </a:solidFill>
              </a:rPr>
              <a:t>Explain how the data will be collected</a:t>
            </a:r>
          </a:p>
          <a:p>
            <a:pPr eaLnBrk="1" hangingPunct="1">
              <a:lnSpc>
                <a:spcPct val="90000"/>
              </a:lnSpc>
            </a:pPr>
            <a:r>
              <a:rPr lang="en-NZ" sz="1800" smtClean="0">
                <a:solidFill>
                  <a:srgbClr val="898989"/>
                </a:solidFill>
              </a:rPr>
              <a:t>Decide how much data to collect</a:t>
            </a:r>
          </a:p>
        </p:txBody>
      </p:sp>
      <p:sp>
        <p:nvSpPr>
          <p:cNvPr id="6148" name="TextBox 7"/>
          <p:cNvSpPr txBox="1">
            <a:spLocks noChangeArrowheads="1"/>
          </p:cNvSpPr>
          <p:nvPr/>
        </p:nvSpPr>
        <p:spPr bwMode="auto">
          <a:xfrm>
            <a:off x="4643438" y="26988"/>
            <a:ext cx="3529012" cy="274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latin typeface="Century Gothic" pitchFamily="34" charset="0"/>
              </a:rPr>
              <a:t>LO: Write a plan for a bivariate investigation</a:t>
            </a:r>
          </a:p>
        </p:txBody>
      </p:sp>
      <p:grpSp>
        <p:nvGrpSpPr>
          <p:cNvPr id="6149" name="Group 5"/>
          <p:cNvGrpSpPr>
            <a:grpSpLocks/>
          </p:cNvGrpSpPr>
          <p:nvPr/>
        </p:nvGrpSpPr>
        <p:grpSpPr bwMode="auto">
          <a:xfrm>
            <a:off x="1258888" y="4221163"/>
            <a:ext cx="1076325" cy="1266825"/>
            <a:chOff x="0" y="0"/>
            <a:chExt cx="21034" cy="24765"/>
          </a:xfrm>
        </p:grpSpPr>
        <p:sp>
          <p:nvSpPr>
            <p:cNvPr id="6150"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6151"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6152"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spTree>
    <p:extLst>
      <p:ext uri="{BB962C8B-B14F-4D97-AF65-F5344CB8AC3E}">
        <p14:creationId xmlns:p14="http://schemas.microsoft.com/office/powerpoint/2010/main" xmlns="" val="1501989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p>
          <a:p>
            <a:pPr eaLnBrk="1" fontAlgn="base" hangingPunct="1">
              <a:spcBef>
                <a:spcPct val="0"/>
              </a:spcBef>
              <a:spcAft>
                <a:spcPct val="0"/>
              </a:spcAft>
            </a:pPr>
            <a:endParaRPr lang="en-NZ" sz="1200" smtClean="0">
              <a:solidFill>
                <a:prstClr val="black"/>
              </a:solidFill>
              <a:latin typeface="Century Gothic" pitchFamily="34" charset="0"/>
            </a:endParaRPr>
          </a:p>
        </p:txBody>
      </p:sp>
      <p:pic>
        <p:nvPicPr>
          <p:cNvPr id="7171" name="Picture 5" descr="Data Detective Poste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088" y="765175"/>
            <a:ext cx="7489825" cy="530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172" name="Oval 5"/>
          <p:cNvSpPr>
            <a:spLocks noChangeArrowheads="1"/>
          </p:cNvSpPr>
          <p:nvPr/>
        </p:nvSpPr>
        <p:spPr bwMode="auto">
          <a:xfrm>
            <a:off x="5940425" y="2565400"/>
            <a:ext cx="2519363" cy="1439863"/>
          </a:xfrm>
          <a:prstGeom prst="ellipse">
            <a:avLst/>
          </a:prstGeom>
          <a:noFill/>
          <a:ln w="38100">
            <a:solidFill>
              <a:schemeClr val="accent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mtClean="0">
              <a:solidFill>
                <a:prstClr val="black"/>
              </a:solidFill>
              <a:latin typeface="Arial" charset="0"/>
            </a:endParaRPr>
          </a:p>
        </p:txBody>
      </p:sp>
    </p:spTree>
    <p:extLst>
      <p:ext uri="{BB962C8B-B14F-4D97-AF65-F5344CB8AC3E}">
        <p14:creationId xmlns:p14="http://schemas.microsoft.com/office/powerpoint/2010/main" xmlns="" val="376669916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1116013" y="765175"/>
            <a:ext cx="7024687" cy="1143000"/>
          </a:xfrm>
        </p:spPr>
        <p:txBody>
          <a:bodyPr/>
          <a:lstStyle/>
          <a:p>
            <a:pPr eaLnBrk="1" hangingPunct="1"/>
            <a:r>
              <a:rPr lang="en-NZ" smtClean="0"/>
              <a:t>Problem</a:t>
            </a:r>
          </a:p>
        </p:txBody>
      </p:sp>
      <p:sp>
        <p:nvSpPr>
          <p:cNvPr id="8195"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sp>
        <p:nvSpPr>
          <p:cNvPr id="8196" name="Text Box 19"/>
          <p:cNvSpPr txBox="1">
            <a:spLocks noChangeArrowheads="1"/>
          </p:cNvSpPr>
          <p:nvPr/>
        </p:nvSpPr>
        <p:spPr bwMode="auto">
          <a:xfrm>
            <a:off x="1116013" y="2205038"/>
            <a:ext cx="7200900"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grpSp>
        <p:nvGrpSpPr>
          <p:cNvPr id="8197" name="Group 5"/>
          <p:cNvGrpSpPr>
            <a:grpSpLocks/>
          </p:cNvGrpSpPr>
          <p:nvPr/>
        </p:nvGrpSpPr>
        <p:grpSpPr bwMode="auto">
          <a:xfrm>
            <a:off x="250825" y="188913"/>
            <a:ext cx="708025" cy="835025"/>
            <a:chOff x="0" y="0"/>
            <a:chExt cx="21034" cy="24765"/>
          </a:xfrm>
        </p:grpSpPr>
        <p:sp>
          <p:nvSpPr>
            <p:cNvPr id="8199"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8200"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8201"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pic>
        <p:nvPicPr>
          <p:cNvPr id="8198" name="Picture 2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413" y="3429000"/>
            <a:ext cx="4319587" cy="2711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617494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idx="4294967295"/>
          </p:nvPr>
        </p:nvSpPr>
        <p:spPr>
          <a:xfrm>
            <a:off x="611188" y="2276475"/>
            <a:ext cx="8064500" cy="647700"/>
          </a:xfrm>
        </p:spPr>
        <p:txBody>
          <a:bodyPr/>
          <a:lstStyle/>
          <a:p>
            <a:pPr eaLnBrk="1" hangingPunct="1"/>
            <a:r>
              <a:rPr lang="en-NZ" sz="3600" smtClean="0"/>
              <a:t>What variables will you investigate?</a:t>
            </a:r>
          </a:p>
        </p:txBody>
      </p:sp>
      <p:sp>
        <p:nvSpPr>
          <p:cNvPr id="9219"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9220" name="Group 5"/>
          <p:cNvGrpSpPr>
            <a:grpSpLocks/>
          </p:cNvGrpSpPr>
          <p:nvPr/>
        </p:nvGrpSpPr>
        <p:grpSpPr bwMode="auto">
          <a:xfrm>
            <a:off x="250825" y="188913"/>
            <a:ext cx="708025" cy="835025"/>
            <a:chOff x="0" y="0"/>
            <a:chExt cx="21034" cy="24765"/>
          </a:xfrm>
        </p:grpSpPr>
        <p:sp>
          <p:nvSpPr>
            <p:cNvPr id="9232"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9233"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9234"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9221" name="Group 10"/>
          <p:cNvGrpSpPr>
            <a:grpSpLocks/>
          </p:cNvGrpSpPr>
          <p:nvPr/>
        </p:nvGrpSpPr>
        <p:grpSpPr bwMode="auto">
          <a:xfrm>
            <a:off x="1187450" y="692150"/>
            <a:ext cx="7488238" cy="1490663"/>
            <a:chOff x="748" y="436"/>
            <a:chExt cx="4717" cy="939"/>
          </a:xfrm>
        </p:grpSpPr>
        <p:sp>
          <p:nvSpPr>
            <p:cNvPr id="9230"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9231" name="Picture 9"/>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0731" name="Oval 11"/>
          <p:cNvSpPr>
            <a:spLocks noChangeArrowheads="1"/>
          </p:cNvSpPr>
          <p:nvPr/>
        </p:nvSpPr>
        <p:spPr bwMode="auto">
          <a:xfrm>
            <a:off x="1187450" y="1052513"/>
            <a:ext cx="3816350" cy="503237"/>
          </a:xfrm>
          <a:prstGeom prst="ellipse">
            <a:avLst/>
          </a:prstGeom>
          <a:noFill/>
          <a:ln w="9525">
            <a:solidFill>
              <a:schemeClr val="accent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mtClean="0">
              <a:solidFill>
                <a:prstClr val="black"/>
              </a:solidFill>
              <a:latin typeface="Arial" charset="0"/>
            </a:endParaRPr>
          </a:p>
        </p:txBody>
      </p:sp>
      <p:sp>
        <p:nvSpPr>
          <p:cNvPr id="30732" name="Oval 12"/>
          <p:cNvSpPr>
            <a:spLocks noChangeArrowheads="1"/>
          </p:cNvSpPr>
          <p:nvPr/>
        </p:nvSpPr>
        <p:spPr bwMode="auto">
          <a:xfrm>
            <a:off x="1116013" y="1412875"/>
            <a:ext cx="1727200" cy="503238"/>
          </a:xfrm>
          <a:prstGeom prst="ellipse">
            <a:avLst/>
          </a:prstGeom>
          <a:noFill/>
          <a:ln w="9525">
            <a:solidFill>
              <a:schemeClr val="accent1"/>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GB" smtClean="0">
              <a:solidFill>
                <a:prstClr val="black"/>
              </a:solidFill>
              <a:latin typeface="Arial" charset="0"/>
            </a:endParaRPr>
          </a:p>
        </p:txBody>
      </p:sp>
      <p:sp>
        <p:nvSpPr>
          <p:cNvPr id="30733" name="Text Box 13"/>
          <p:cNvSpPr txBox="1">
            <a:spLocks noChangeArrowheads="1"/>
          </p:cNvSpPr>
          <p:nvPr/>
        </p:nvSpPr>
        <p:spPr bwMode="auto">
          <a:xfrm>
            <a:off x="827088" y="3068638"/>
            <a:ext cx="67691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The variables I will investigate are……</a:t>
            </a:r>
            <a:endParaRPr lang="en-GB" sz="2400" smtClean="0">
              <a:solidFill>
                <a:prstClr val="black"/>
              </a:solidFill>
            </a:endParaRPr>
          </a:p>
        </p:txBody>
      </p:sp>
      <p:sp>
        <p:nvSpPr>
          <p:cNvPr id="30734" name="Text Box 14"/>
          <p:cNvSpPr txBox="1">
            <a:spLocks noChangeArrowheads="1"/>
          </p:cNvSpPr>
          <p:nvPr/>
        </p:nvSpPr>
        <p:spPr bwMode="auto">
          <a:xfrm>
            <a:off x="900113" y="4076700"/>
            <a:ext cx="640873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The explanatory variable will be ……</a:t>
            </a:r>
            <a:endParaRPr lang="en-GB" sz="2400" smtClean="0">
              <a:solidFill>
                <a:prstClr val="black"/>
              </a:solidFill>
            </a:endParaRPr>
          </a:p>
        </p:txBody>
      </p:sp>
      <p:sp>
        <p:nvSpPr>
          <p:cNvPr id="30735" name="Text Box 15"/>
          <p:cNvSpPr txBox="1">
            <a:spLocks noChangeArrowheads="1"/>
          </p:cNvSpPr>
          <p:nvPr/>
        </p:nvSpPr>
        <p:spPr bwMode="auto">
          <a:xfrm>
            <a:off x="971550" y="5084763"/>
            <a:ext cx="64087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The response variable will be ……</a:t>
            </a:r>
            <a:endParaRPr lang="en-GB" sz="2400" smtClean="0">
              <a:solidFill>
                <a:prstClr val="black"/>
              </a:solidFill>
            </a:endParaRPr>
          </a:p>
        </p:txBody>
      </p:sp>
      <p:sp>
        <p:nvSpPr>
          <p:cNvPr id="30736" name="Text Box 16"/>
          <p:cNvSpPr txBox="1">
            <a:spLocks noChangeArrowheads="1"/>
          </p:cNvSpPr>
          <p:nvPr/>
        </p:nvSpPr>
        <p:spPr bwMode="auto">
          <a:xfrm>
            <a:off x="2484438" y="3429000"/>
            <a:ext cx="58324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The size of the hard-drive memory and the selling price for different laptops</a:t>
            </a:r>
            <a:endParaRPr lang="en-GB" sz="2000" smtClean="0">
              <a:solidFill>
                <a:srgbClr val="3E3D2D"/>
              </a:solidFill>
            </a:endParaRPr>
          </a:p>
        </p:txBody>
      </p:sp>
      <p:sp>
        <p:nvSpPr>
          <p:cNvPr id="30737" name="Text Box 17"/>
          <p:cNvSpPr txBox="1">
            <a:spLocks noChangeArrowheads="1"/>
          </p:cNvSpPr>
          <p:nvPr/>
        </p:nvSpPr>
        <p:spPr bwMode="auto">
          <a:xfrm>
            <a:off x="2627313" y="4508500"/>
            <a:ext cx="58324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Hard-drive memory (because I think this will explain the selling price of the laptop)</a:t>
            </a:r>
            <a:endParaRPr lang="en-GB" sz="2000" smtClean="0">
              <a:solidFill>
                <a:srgbClr val="3E3D2D"/>
              </a:solidFill>
            </a:endParaRPr>
          </a:p>
        </p:txBody>
      </p:sp>
      <p:sp>
        <p:nvSpPr>
          <p:cNvPr id="30738" name="Text Box 18"/>
          <p:cNvSpPr txBox="1">
            <a:spLocks noChangeArrowheads="1"/>
          </p:cNvSpPr>
          <p:nvPr/>
        </p:nvSpPr>
        <p:spPr bwMode="auto">
          <a:xfrm>
            <a:off x="2771775" y="5589588"/>
            <a:ext cx="58324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Selling price (because I think this will change/respond to different sizes of hard-drives)</a:t>
            </a:r>
            <a:endParaRPr lang="en-GB" sz="2000" smtClean="0">
              <a:solidFill>
                <a:srgbClr val="3E3D2D"/>
              </a:solidFill>
            </a:endParaRPr>
          </a:p>
        </p:txBody>
      </p:sp>
    </p:spTree>
    <p:extLst>
      <p:ext uri="{BB962C8B-B14F-4D97-AF65-F5344CB8AC3E}">
        <p14:creationId xmlns:p14="http://schemas.microsoft.com/office/powerpoint/2010/main" xmlns="" val="33330081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3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3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3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3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073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73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073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07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1" grpId="0" animBg="1"/>
      <p:bldP spid="30732" grpId="0" animBg="1"/>
      <p:bldP spid="30733" grpId="0"/>
      <p:bldP spid="30734" grpId="0"/>
      <p:bldP spid="30735" grpId="0"/>
      <p:bldP spid="30736" grpId="0"/>
      <p:bldP spid="30737" grpId="0"/>
      <p:bldP spid="307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idx="4294967295"/>
          </p:nvPr>
        </p:nvSpPr>
        <p:spPr>
          <a:xfrm>
            <a:off x="611188" y="2276475"/>
            <a:ext cx="8064500" cy="1008063"/>
          </a:xfrm>
        </p:spPr>
        <p:txBody>
          <a:bodyPr/>
          <a:lstStyle/>
          <a:p>
            <a:pPr eaLnBrk="1" hangingPunct="1"/>
            <a:r>
              <a:rPr lang="en-NZ" sz="3600" smtClean="0"/>
              <a:t>How will you collect data for the investigation?</a:t>
            </a:r>
          </a:p>
        </p:txBody>
      </p:sp>
      <p:sp>
        <p:nvSpPr>
          <p:cNvPr id="10243"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0244" name="Group 5"/>
          <p:cNvGrpSpPr>
            <a:grpSpLocks/>
          </p:cNvGrpSpPr>
          <p:nvPr/>
        </p:nvGrpSpPr>
        <p:grpSpPr bwMode="auto">
          <a:xfrm>
            <a:off x="250825" y="188913"/>
            <a:ext cx="708025" cy="835025"/>
            <a:chOff x="0" y="0"/>
            <a:chExt cx="21034" cy="24765"/>
          </a:xfrm>
        </p:grpSpPr>
        <p:sp>
          <p:nvSpPr>
            <p:cNvPr id="10252"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0253"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0254"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10245" name="Group 8"/>
          <p:cNvGrpSpPr>
            <a:grpSpLocks/>
          </p:cNvGrpSpPr>
          <p:nvPr/>
        </p:nvGrpSpPr>
        <p:grpSpPr bwMode="auto">
          <a:xfrm>
            <a:off x="1187450" y="692150"/>
            <a:ext cx="7488238" cy="1490663"/>
            <a:chOff x="748" y="436"/>
            <a:chExt cx="4717" cy="939"/>
          </a:xfrm>
        </p:grpSpPr>
        <p:sp>
          <p:nvSpPr>
            <p:cNvPr id="10250"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10251"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1757" name="Text Box 13"/>
          <p:cNvSpPr txBox="1">
            <a:spLocks noChangeArrowheads="1"/>
          </p:cNvSpPr>
          <p:nvPr/>
        </p:nvSpPr>
        <p:spPr bwMode="auto">
          <a:xfrm>
            <a:off x="900113" y="3429000"/>
            <a:ext cx="727233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THINK: Are the variables things I can measure myself or can I find measures for the variables from somewhere?</a:t>
            </a:r>
            <a:endParaRPr lang="en-GB" sz="2400" smtClean="0">
              <a:solidFill>
                <a:prstClr val="black"/>
              </a:solidFill>
            </a:endParaRPr>
          </a:p>
        </p:txBody>
      </p:sp>
      <p:sp>
        <p:nvSpPr>
          <p:cNvPr id="31760" name="Text Box 16"/>
          <p:cNvSpPr txBox="1">
            <a:spLocks noChangeArrowheads="1"/>
          </p:cNvSpPr>
          <p:nvPr/>
        </p:nvSpPr>
        <p:spPr bwMode="auto">
          <a:xfrm>
            <a:off x="971550" y="4868863"/>
            <a:ext cx="7272338" cy="8302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I can collect data for this investigation by ……</a:t>
            </a:r>
            <a:endParaRPr lang="en-GB" sz="2400" smtClean="0">
              <a:solidFill>
                <a:prstClr val="black"/>
              </a:solidFill>
            </a:endParaRPr>
          </a:p>
        </p:txBody>
      </p:sp>
      <p:sp>
        <p:nvSpPr>
          <p:cNvPr id="31761" name="Text Box 17"/>
          <p:cNvSpPr txBox="1">
            <a:spLocks noChangeArrowheads="1"/>
          </p:cNvSpPr>
          <p:nvPr/>
        </p:nvSpPr>
        <p:spPr bwMode="auto">
          <a:xfrm>
            <a:off x="2843213" y="4149725"/>
            <a:ext cx="58324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These variables have already been measured by stores or people selling laptops</a:t>
            </a:r>
            <a:endParaRPr lang="en-GB" sz="2000" smtClean="0">
              <a:solidFill>
                <a:srgbClr val="3E3D2D"/>
              </a:solidFill>
            </a:endParaRPr>
          </a:p>
        </p:txBody>
      </p:sp>
      <p:sp>
        <p:nvSpPr>
          <p:cNvPr id="31762" name="Text Box 18"/>
          <p:cNvSpPr txBox="1">
            <a:spLocks noChangeArrowheads="1"/>
          </p:cNvSpPr>
          <p:nvPr/>
        </p:nvSpPr>
        <p:spPr bwMode="auto">
          <a:xfrm>
            <a:off x="2339975" y="5445125"/>
            <a:ext cx="6119813"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Getting ads for laptops being sold that say how big the hard-drive memory is and what price the laptop is being sold for from advertising pamphlets.</a:t>
            </a:r>
            <a:endParaRPr lang="en-GB" sz="2000" smtClean="0">
              <a:solidFill>
                <a:srgbClr val="3E3D2D"/>
              </a:solidFill>
            </a:endParaRPr>
          </a:p>
        </p:txBody>
      </p:sp>
    </p:spTree>
    <p:extLst>
      <p:ext uri="{BB962C8B-B14F-4D97-AF65-F5344CB8AC3E}">
        <p14:creationId xmlns:p14="http://schemas.microsoft.com/office/powerpoint/2010/main" xmlns="" val="14503700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76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176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7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7" grpId="0"/>
      <p:bldP spid="31760" grpId="0"/>
      <p:bldP spid="31761" grpId="0"/>
      <p:bldP spid="3176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611188" y="2276475"/>
            <a:ext cx="8064500" cy="1008063"/>
          </a:xfrm>
        </p:spPr>
        <p:txBody>
          <a:bodyPr/>
          <a:lstStyle/>
          <a:p>
            <a:pPr eaLnBrk="1" hangingPunct="1"/>
            <a:r>
              <a:rPr lang="en-NZ" sz="3600" smtClean="0"/>
              <a:t>How will you measure these variables?</a:t>
            </a:r>
          </a:p>
        </p:txBody>
      </p:sp>
      <p:sp>
        <p:nvSpPr>
          <p:cNvPr id="11267"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1268" name="Group 5"/>
          <p:cNvGrpSpPr>
            <a:grpSpLocks/>
          </p:cNvGrpSpPr>
          <p:nvPr/>
        </p:nvGrpSpPr>
        <p:grpSpPr bwMode="auto">
          <a:xfrm>
            <a:off x="250825" y="188913"/>
            <a:ext cx="708025" cy="835025"/>
            <a:chOff x="0" y="0"/>
            <a:chExt cx="21034" cy="24765"/>
          </a:xfrm>
        </p:grpSpPr>
        <p:sp>
          <p:nvSpPr>
            <p:cNvPr id="11275"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1276"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1277"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11269" name="Group 8"/>
          <p:cNvGrpSpPr>
            <a:grpSpLocks/>
          </p:cNvGrpSpPr>
          <p:nvPr/>
        </p:nvGrpSpPr>
        <p:grpSpPr bwMode="auto">
          <a:xfrm>
            <a:off x="1187450" y="692150"/>
            <a:ext cx="7488238" cy="1490663"/>
            <a:chOff x="748" y="436"/>
            <a:chExt cx="4717" cy="939"/>
          </a:xfrm>
        </p:grpSpPr>
        <p:sp>
          <p:nvSpPr>
            <p:cNvPr id="11273"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11274"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2779" name="Text Box 11"/>
          <p:cNvSpPr txBox="1">
            <a:spLocks noChangeArrowheads="1"/>
          </p:cNvSpPr>
          <p:nvPr/>
        </p:nvSpPr>
        <p:spPr bwMode="auto">
          <a:xfrm>
            <a:off x="900113" y="3429000"/>
            <a:ext cx="72723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THINK: What units should I use? How accurate do I need to be? What equipment do I need?</a:t>
            </a:r>
            <a:endParaRPr lang="en-GB" sz="2400" smtClean="0">
              <a:solidFill>
                <a:prstClr val="black"/>
              </a:solidFill>
            </a:endParaRPr>
          </a:p>
        </p:txBody>
      </p:sp>
      <p:sp>
        <p:nvSpPr>
          <p:cNvPr id="32780" name="Text Box 12"/>
          <p:cNvSpPr txBox="1">
            <a:spLocks noChangeArrowheads="1"/>
          </p:cNvSpPr>
          <p:nvPr/>
        </p:nvSpPr>
        <p:spPr bwMode="auto">
          <a:xfrm>
            <a:off x="971550" y="4508500"/>
            <a:ext cx="727233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I will measure the variables by using…..</a:t>
            </a:r>
            <a:endParaRPr lang="en-GB" sz="2400" smtClean="0">
              <a:solidFill>
                <a:prstClr val="black"/>
              </a:solidFill>
            </a:endParaRPr>
          </a:p>
        </p:txBody>
      </p:sp>
      <p:sp>
        <p:nvSpPr>
          <p:cNvPr id="32782" name="Text Box 14"/>
          <p:cNvSpPr txBox="1">
            <a:spLocks noChangeArrowheads="1"/>
          </p:cNvSpPr>
          <p:nvPr/>
        </p:nvSpPr>
        <p:spPr bwMode="auto">
          <a:xfrm>
            <a:off x="2268538" y="5157788"/>
            <a:ext cx="58324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GB for the hard-drive memory and rounding the selling price to the nearest $100.</a:t>
            </a:r>
            <a:endParaRPr lang="en-GB" sz="2000" smtClean="0">
              <a:solidFill>
                <a:srgbClr val="3E3D2D"/>
              </a:solidFill>
            </a:endParaRPr>
          </a:p>
        </p:txBody>
      </p:sp>
    </p:spTree>
    <p:extLst>
      <p:ext uri="{BB962C8B-B14F-4D97-AF65-F5344CB8AC3E}">
        <p14:creationId xmlns:p14="http://schemas.microsoft.com/office/powerpoint/2010/main" xmlns="" val="18388419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77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8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27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9" grpId="0"/>
      <p:bldP spid="32780" grpId="0"/>
      <p:bldP spid="3278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611188" y="2276475"/>
            <a:ext cx="8064500" cy="1008063"/>
          </a:xfrm>
        </p:spPr>
        <p:txBody>
          <a:bodyPr/>
          <a:lstStyle/>
          <a:p>
            <a:pPr eaLnBrk="1" hangingPunct="1"/>
            <a:r>
              <a:rPr lang="en-NZ" sz="3600" smtClean="0"/>
              <a:t>What things might affect the measures you take?</a:t>
            </a:r>
          </a:p>
        </p:txBody>
      </p:sp>
      <p:sp>
        <p:nvSpPr>
          <p:cNvPr id="12291"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2292" name="Group 5"/>
          <p:cNvGrpSpPr>
            <a:grpSpLocks/>
          </p:cNvGrpSpPr>
          <p:nvPr/>
        </p:nvGrpSpPr>
        <p:grpSpPr bwMode="auto">
          <a:xfrm>
            <a:off x="250825" y="188913"/>
            <a:ext cx="708025" cy="835025"/>
            <a:chOff x="0" y="0"/>
            <a:chExt cx="21034" cy="24765"/>
          </a:xfrm>
        </p:grpSpPr>
        <p:sp>
          <p:nvSpPr>
            <p:cNvPr id="12299"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2300"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2301"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12293" name="Group 8"/>
          <p:cNvGrpSpPr>
            <a:grpSpLocks/>
          </p:cNvGrpSpPr>
          <p:nvPr/>
        </p:nvGrpSpPr>
        <p:grpSpPr bwMode="auto">
          <a:xfrm>
            <a:off x="1187450" y="692150"/>
            <a:ext cx="7488238" cy="1490663"/>
            <a:chOff x="748" y="436"/>
            <a:chExt cx="4717" cy="939"/>
          </a:xfrm>
        </p:grpSpPr>
        <p:sp>
          <p:nvSpPr>
            <p:cNvPr id="12297"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12298"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3803" name="Text Box 11"/>
          <p:cNvSpPr txBox="1">
            <a:spLocks noChangeArrowheads="1"/>
          </p:cNvSpPr>
          <p:nvPr/>
        </p:nvSpPr>
        <p:spPr bwMode="auto">
          <a:xfrm>
            <a:off x="900113" y="3357563"/>
            <a:ext cx="7272337"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THINK: Does it matter where I get my data from? Do I need to be careful about getting a range of data? Should I focus my investigation more? </a:t>
            </a:r>
            <a:endParaRPr lang="en-GB" sz="2400" smtClean="0">
              <a:solidFill>
                <a:prstClr val="black"/>
              </a:solidFill>
            </a:endParaRPr>
          </a:p>
        </p:txBody>
      </p:sp>
      <p:sp>
        <p:nvSpPr>
          <p:cNvPr id="33804" name="Text Box 12"/>
          <p:cNvSpPr txBox="1">
            <a:spLocks noChangeArrowheads="1"/>
          </p:cNvSpPr>
          <p:nvPr/>
        </p:nvSpPr>
        <p:spPr bwMode="auto">
          <a:xfrm>
            <a:off x="971550" y="4581525"/>
            <a:ext cx="7272338"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I wonder if things like…………. might also affect the selling price for laptops</a:t>
            </a:r>
            <a:endParaRPr lang="en-GB" sz="2400" smtClean="0">
              <a:solidFill>
                <a:prstClr val="black"/>
              </a:solidFill>
            </a:endParaRPr>
          </a:p>
        </p:txBody>
      </p:sp>
      <p:sp>
        <p:nvSpPr>
          <p:cNvPr id="33805" name="Text Box 13"/>
          <p:cNvSpPr txBox="1">
            <a:spLocks noChangeArrowheads="1"/>
          </p:cNvSpPr>
          <p:nvPr/>
        </p:nvSpPr>
        <p:spPr bwMode="auto">
          <a:xfrm>
            <a:off x="2051050" y="5445125"/>
            <a:ext cx="583247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the screen size, the processing speed, how the laptop looks</a:t>
            </a:r>
            <a:endParaRPr lang="en-GB" sz="2000" smtClean="0">
              <a:solidFill>
                <a:srgbClr val="3E3D2D"/>
              </a:solidFill>
            </a:endParaRPr>
          </a:p>
        </p:txBody>
      </p:sp>
    </p:spTree>
    <p:extLst>
      <p:ext uri="{BB962C8B-B14F-4D97-AF65-F5344CB8AC3E}">
        <p14:creationId xmlns:p14="http://schemas.microsoft.com/office/powerpoint/2010/main" xmlns="" val="25612111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80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80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8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3" grpId="0"/>
      <p:bldP spid="33804" grpId="0"/>
      <p:bldP spid="3380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idx="4294967295"/>
          </p:nvPr>
        </p:nvSpPr>
        <p:spPr>
          <a:xfrm>
            <a:off x="611188" y="2276475"/>
            <a:ext cx="8064500" cy="1008063"/>
          </a:xfrm>
        </p:spPr>
        <p:txBody>
          <a:bodyPr/>
          <a:lstStyle/>
          <a:p>
            <a:pPr eaLnBrk="1" hangingPunct="1"/>
            <a:r>
              <a:rPr lang="en-NZ" sz="3600" smtClean="0"/>
              <a:t>How many measures will you collect?</a:t>
            </a:r>
          </a:p>
        </p:txBody>
      </p:sp>
      <p:sp>
        <p:nvSpPr>
          <p:cNvPr id="13315"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3316" name="Group 5"/>
          <p:cNvGrpSpPr>
            <a:grpSpLocks/>
          </p:cNvGrpSpPr>
          <p:nvPr/>
        </p:nvGrpSpPr>
        <p:grpSpPr bwMode="auto">
          <a:xfrm>
            <a:off x="250825" y="188913"/>
            <a:ext cx="708025" cy="835025"/>
            <a:chOff x="0" y="0"/>
            <a:chExt cx="21034" cy="24765"/>
          </a:xfrm>
        </p:grpSpPr>
        <p:sp>
          <p:nvSpPr>
            <p:cNvPr id="13323"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3324"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3325"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13317" name="Group 8"/>
          <p:cNvGrpSpPr>
            <a:grpSpLocks/>
          </p:cNvGrpSpPr>
          <p:nvPr/>
        </p:nvGrpSpPr>
        <p:grpSpPr bwMode="auto">
          <a:xfrm>
            <a:off x="1187450" y="692150"/>
            <a:ext cx="7488238" cy="1490663"/>
            <a:chOff x="748" y="436"/>
            <a:chExt cx="4717" cy="939"/>
          </a:xfrm>
        </p:grpSpPr>
        <p:sp>
          <p:nvSpPr>
            <p:cNvPr id="13321"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13322"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4827" name="Text Box 11"/>
          <p:cNvSpPr txBox="1">
            <a:spLocks noChangeArrowheads="1"/>
          </p:cNvSpPr>
          <p:nvPr/>
        </p:nvSpPr>
        <p:spPr bwMode="auto">
          <a:xfrm>
            <a:off x="900113" y="3357563"/>
            <a:ext cx="72723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THINK: How much data do I need? If I am working in a group, how much should each of us collect?</a:t>
            </a:r>
            <a:endParaRPr lang="en-GB" sz="2400" smtClean="0">
              <a:solidFill>
                <a:prstClr val="black"/>
              </a:solidFill>
            </a:endParaRPr>
          </a:p>
        </p:txBody>
      </p:sp>
      <p:sp>
        <p:nvSpPr>
          <p:cNvPr id="34828" name="Text Box 12"/>
          <p:cNvSpPr txBox="1">
            <a:spLocks noChangeArrowheads="1"/>
          </p:cNvSpPr>
          <p:nvPr/>
        </p:nvSpPr>
        <p:spPr bwMode="auto">
          <a:xfrm>
            <a:off x="971550" y="4437063"/>
            <a:ext cx="7272338"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dirty="0" smtClean="0">
                <a:solidFill>
                  <a:prstClr val="black"/>
                </a:solidFill>
              </a:rPr>
              <a:t>WRITE: I will collect data about ______ different laptops. We will make sure __________________</a:t>
            </a:r>
            <a:endParaRPr lang="en-GB" sz="2400" dirty="0" smtClean="0">
              <a:solidFill>
                <a:prstClr val="black"/>
              </a:solidFill>
            </a:endParaRPr>
          </a:p>
        </p:txBody>
      </p:sp>
      <p:sp>
        <p:nvSpPr>
          <p:cNvPr id="34829" name="Text Box 13"/>
          <p:cNvSpPr txBox="1">
            <a:spLocks noChangeArrowheads="1"/>
          </p:cNvSpPr>
          <p:nvPr/>
        </p:nvSpPr>
        <p:spPr bwMode="auto">
          <a:xfrm>
            <a:off x="5508625" y="4365625"/>
            <a:ext cx="936625"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dirty="0" smtClean="0">
                <a:solidFill>
                  <a:srgbClr val="3E3D2D"/>
                </a:solidFill>
              </a:rPr>
              <a:t>30</a:t>
            </a:r>
            <a:endParaRPr lang="en-GB" sz="2000" dirty="0" smtClean="0">
              <a:solidFill>
                <a:srgbClr val="3E3D2D"/>
              </a:solidFill>
            </a:endParaRPr>
          </a:p>
        </p:txBody>
      </p:sp>
      <p:sp>
        <p:nvSpPr>
          <p:cNvPr id="14" name="Text Box 13"/>
          <p:cNvSpPr txBox="1">
            <a:spLocks noChangeArrowheads="1"/>
          </p:cNvSpPr>
          <p:nvPr/>
        </p:nvSpPr>
        <p:spPr bwMode="auto">
          <a:xfrm>
            <a:off x="4788024" y="4855595"/>
            <a:ext cx="3816424" cy="707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dirty="0">
                <a:solidFill>
                  <a:srgbClr val="3E3D2D"/>
                </a:solidFill>
              </a:rPr>
              <a:t>w</a:t>
            </a:r>
            <a:r>
              <a:rPr lang="en-NZ" sz="2000" dirty="0" smtClean="0">
                <a:solidFill>
                  <a:srgbClr val="3E3D2D"/>
                </a:solidFill>
              </a:rPr>
              <a:t>e each collect around 10 values each</a:t>
            </a:r>
            <a:endParaRPr lang="en-GB" sz="2000" dirty="0" smtClean="0">
              <a:solidFill>
                <a:srgbClr val="3E3D2D"/>
              </a:solidFill>
            </a:endParaRPr>
          </a:p>
        </p:txBody>
      </p:sp>
    </p:spTree>
    <p:extLst>
      <p:ext uri="{BB962C8B-B14F-4D97-AF65-F5344CB8AC3E}">
        <p14:creationId xmlns:p14="http://schemas.microsoft.com/office/powerpoint/2010/main" xmlns="" val="30987150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8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7" grpId="0"/>
      <p:bldP spid="34828" grpId="0"/>
      <p:bldP spid="34829"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611188" y="2276475"/>
            <a:ext cx="8064500" cy="1008063"/>
          </a:xfrm>
        </p:spPr>
        <p:txBody>
          <a:bodyPr/>
          <a:lstStyle/>
          <a:p>
            <a:pPr eaLnBrk="1" hangingPunct="1"/>
            <a:r>
              <a:rPr lang="en-NZ" sz="3600" smtClean="0"/>
              <a:t>How will you record your results?</a:t>
            </a:r>
          </a:p>
        </p:txBody>
      </p:sp>
      <p:sp>
        <p:nvSpPr>
          <p:cNvPr id="14339"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4340" name="Group 5"/>
          <p:cNvGrpSpPr>
            <a:grpSpLocks/>
          </p:cNvGrpSpPr>
          <p:nvPr/>
        </p:nvGrpSpPr>
        <p:grpSpPr bwMode="auto">
          <a:xfrm>
            <a:off x="250825" y="188913"/>
            <a:ext cx="708025" cy="835025"/>
            <a:chOff x="0" y="0"/>
            <a:chExt cx="21034" cy="24765"/>
          </a:xfrm>
        </p:grpSpPr>
        <p:sp>
          <p:nvSpPr>
            <p:cNvPr id="14348"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4349"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4350"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14341" name="Group 8"/>
          <p:cNvGrpSpPr>
            <a:grpSpLocks/>
          </p:cNvGrpSpPr>
          <p:nvPr/>
        </p:nvGrpSpPr>
        <p:grpSpPr bwMode="auto">
          <a:xfrm>
            <a:off x="1187450" y="692150"/>
            <a:ext cx="7488238" cy="1490663"/>
            <a:chOff x="748" y="436"/>
            <a:chExt cx="4717" cy="939"/>
          </a:xfrm>
        </p:grpSpPr>
        <p:sp>
          <p:nvSpPr>
            <p:cNvPr id="14346"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14347"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5851" name="Text Box 11"/>
          <p:cNvSpPr txBox="1">
            <a:spLocks noChangeArrowheads="1"/>
          </p:cNvSpPr>
          <p:nvPr/>
        </p:nvSpPr>
        <p:spPr bwMode="auto">
          <a:xfrm>
            <a:off x="900113" y="3357563"/>
            <a:ext cx="7272337"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THINK: What things should I write down for each laptop? How will I organise this data?</a:t>
            </a:r>
            <a:endParaRPr lang="en-GB" sz="2400" smtClean="0">
              <a:solidFill>
                <a:prstClr val="black"/>
              </a:solidFill>
            </a:endParaRPr>
          </a:p>
        </p:txBody>
      </p:sp>
      <p:sp>
        <p:nvSpPr>
          <p:cNvPr id="35852" name="Text Box 12"/>
          <p:cNvSpPr txBox="1">
            <a:spLocks noChangeArrowheads="1"/>
          </p:cNvSpPr>
          <p:nvPr/>
        </p:nvSpPr>
        <p:spPr bwMode="auto">
          <a:xfrm>
            <a:off x="971550" y="4437063"/>
            <a:ext cx="7272338" cy="1187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WRITE: I will use a ________ to record my results. I will use ______ columns for each of the two variables.</a:t>
            </a:r>
            <a:endParaRPr lang="en-GB" sz="2400" smtClean="0">
              <a:solidFill>
                <a:prstClr val="black"/>
              </a:solidFill>
            </a:endParaRPr>
          </a:p>
        </p:txBody>
      </p:sp>
      <p:sp>
        <p:nvSpPr>
          <p:cNvPr id="35853" name="Text Box 13"/>
          <p:cNvSpPr txBox="1">
            <a:spLocks noChangeArrowheads="1"/>
          </p:cNvSpPr>
          <p:nvPr/>
        </p:nvSpPr>
        <p:spPr bwMode="auto">
          <a:xfrm>
            <a:off x="3708400" y="4365625"/>
            <a:ext cx="1512888"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table</a:t>
            </a:r>
            <a:endParaRPr lang="en-GB" sz="2000" smtClean="0">
              <a:solidFill>
                <a:srgbClr val="3E3D2D"/>
              </a:solidFill>
            </a:endParaRPr>
          </a:p>
        </p:txBody>
      </p:sp>
      <p:sp>
        <p:nvSpPr>
          <p:cNvPr id="35854" name="Text Box 14"/>
          <p:cNvSpPr txBox="1">
            <a:spLocks noChangeArrowheads="1"/>
          </p:cNvSpPr>
          <p:nvPr/>
        </p:nvSpPr>
        <p:spPr bwMode="auto">
          <a:xfrm>
            <a:off x="2268538" y="4797425"/>
            <a:ext cx="1512887"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000" smtClean="0">
                <a:solidFill>
                  <a:srgbClr val="3E3D2D"/>
                </a:solidFill>
              </a:rPr>
              <a:t>2</a:t>
            </a:r>
            <a:endParaRPr lang="en-GB" sz="2000" smtClean="0">
              <a:solidFill>
                <a:srgbClr val="3E3D2D"/>
              </a:solidFill>
            </a:endParaRPr>
          </a:p>
        </p:txBody>
      </p:sp>
    </p:spTree>
    <p:extLst>
      <p:ext uri="{BB962C8B-B14F-4D97-AF65-F5344CB8AC3E}">
        <p14:creationId xmlns:p14="http://schemas.microsoft.com/office/powerpoint/2010/main" xmlns="" val="22019181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8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8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585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8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1" grpId="0"/>
      <p:bldP spid="35852" grpId="0"/>
      <p:bldP spid="35853" grpId="0"/>
      <p:bldP spid="3585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Literacy and thinking strategies</a:t>
            </a:r>
            <a:endParaRPr lang="en-NZ" dirty="0"/>
          </a:p>
        </p:txBody>
      </p:sp>
      <p:sp>
        <p:nvSpPr>
          <p:cNvPr id="3" name="TextBox 2"/>
          <p:cNvSpPr txBox="1"/>
          <p:nvPr/>
        </p:nvSpPr>
        <p:spPr>
          <a:xfrm>
            <a:off x="323528" y="1844824"/>
            <a:ext cx="8352928" cy="4524315"/>
          </a:xfrm>
          <a:prstGeom prst="rect">
            <a:avLst/>
          </a:prstGeom>
          <a:noFill/>
        </p:spPr>
        <p:txBody>
          <a:bodyPr wrap="square" rtlCol="0">
            <a:spAutoFit/>
          </a:bodyPr>
          <a:lstStyle/>
          <a:p>
            <a:r>
              <a:rPr lang="en-US" sz="3600" dirty="0" smtClean="0"/>
              <a:t>SOLO for levels of thinking – identify features, use features to explain relationships</a:t>
            </a:r>
          </a:p>
          <a:p>
            <a:pPr marL="285750" indent="-285750">
              <a:buFont typeface="Arial" pitchFamily="34" charset="0"/>
              <a:buChar char="•"/>
            </a:pPr>
            <a:r>
              <a:rPr lang="en-US" sz="3600" dirty="0" smtClean="0">
                <a:solidFill>
                  <a:schemeClr val="accent4"/>
                </a:solidFill>
              </a:rPr>
              <a:t>Structuring paragraphs using TEXT</a:t>
            </a:r>
          </a:p>
          <a:p>
            <a:pPr marL="285750" indent="-285750">
              <a:buFont typeface="Arial" pitchFamily="34" charset="0"/>
              <a:buChar char="•"/>
            </a:pPr>
            <a:r>
              <a:rPr lang="en-US" sz="3600" dirty="0"/>
              <a:t>T (topic </a:t>
            </a:r>
            <a:r>
              <a:rPr lang="en-US" sz="3600" dirty="0" smtClean="0"/>
              <a:t>sentence)</a:t>
            </a:r>
          </a:p>
          <a:p>
            <a:pPr marL="285750" indent="-285750">
              <a:buFont typeface="Arial" pitchFamily="34" charset="0"/>
              <a:buChar char="•"/>
            </a:pPr>
            <a:r>
              <a:rPr lang="en-US" sz="3600" dirty="0"/>
              <a:t>E (evidence)</a:t>
            </a:r>
          </a:p>
          <a:p>
            <a:pPr marL="285750" indent="-285750">
              <a:buFont typeface="Arial" pitchFamily="34" charset="0"/>
              <a:buChar char="•"/>
            </a:pPr>
            <a:r>
              <a:rPr lang="en-US" sz="3600" dirty="0"/>
              <a:t>X (explanation)</a:t>
            </a:r>
          </a:p>
          <a:p>
            <a:pPr marL="285750" indent="-285750">
              <a:buFont typeface="Arial" pitchFamily="34" charset="0"/>
              <a:buChar char="•"/>
            </a:pPr>
            <a:r>
              <a:rPr lang="en-US" sz="3600" dirty="0"/>
              <a:t>T (tie up</a:t>
            </a:r>
            <a:r>
              <a:rPr lang="en-US" sz="3600" dirty="0" smtClean="0"/>
              <a:t>)</a:t>
            </a:r>
            <a:endParaRPr lang="en-US" sz="3600" dirty="0"/>
          </a:p>
        </p:txBody>
      </p:sp>
    </p:spTree>
    <p:extLst>
      <p:ext uri="{BB962C8B-B14F-4D97-AF65-F5344CB8AC3E}">
        <p14:creationId xmlns:p14="http://schemas.microsoft.com/office/powerpoint/2010/main" xmlns="" val="111352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idx="4294967295"/>
          </p:nvPr>
        </p:nvSpPr>
        <p:spPr>
          <a:xfrm>
            <a:off x="611188" y="2276475"/>
            <a:ext cx="8064500" cy="1008063"/>
          </a:xfrm>
        </p:spPr>
        <p:txBody>
          <a:bodyPr/>
          <a:lstStyle/>
          <a:p>
            <a:pPr eaLnBrk="1" hangingPunct="1"/>
            <a:r>
              <a:rPr lang="en-NZ" smtClean="0"/>
              <a:t>Group work!</a:t>
            </a:r>
          </a:p>
        </p:txBody>
      </p:sp>
      <p:sp>
        <p:nvSpPr>
          <p:cNvPr id="15363" name="TextBox 14"/>
          <p:cNvSpPr txBox="1">
            <a:spLocks noChangeArrowheads="1"/>
          </p:cNvSpPr>
          <p:nvPr/>
        </p:nvSpPr>
        <p:spPr bwMode="auto">
          <a:xfrm>
            <a:off x="4643438" y="31750"/>
            <a:ext cx="3529012"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NZ" sz="1200" smtClean="0">
                <a:solidFill>
                  <a:prstClr val="white"/>
                </a:solidFill>
              </a:rPr>
              <a:t>LO: Write a plan for a bivariate investigation</a:t>
            </a:r>
            <a:endParaRPr lang="en-NZ" sz="1200" smtClean="0">
              <a:solidFill>
                <a:prstClr val="white"/>
              </a:solidFill>
              <a:latin typeface="Century Gothic" pitchFamily="34" charset="0"/>
            </a:endParaRPr>
          </a:p>
          <a:p>
            <a:pPr eaLnBrk="1" fontAlgn="base" hangingPunct="1">
              <a:spcBef>
                <a:spcPct val="0"/>
              </a:spcBef>
              <a:spcAft>
                <a:spcPct val="0"/>
              </a:spcAft>
            </a:pPr>
            <a:endParaRPr lang="en-NZ" sz="1200" smtClean="0">
              <a:solidFill>
                <a:prstClr val="black"/>
              </a:solidFill>
              <a:latin typeface="Century Gothic" pitchFamily="34" charset="0"/>
            </a:endParaRPr>
          </a:p>
        </p:txBody>
      </p:sp>
      <p:grpSp>
        <p:nvGrpSpPr>
          <p:cNvPr id="15364" name="Group 5"/>
          <p:cNvGrpSpPr>
            <a:grpSpLocks/>
          </p:cNvGrpSpPr>
          <p:nvPr/>
        </p:nvGrpSpPr>
        <p:grpSpPr bwMode="auto">
          <a:xfrm>
            <a:off x="250825" y="188913"/>
            <a:ext cx="708025" cy="835025"/>
            <a:chOff x="0" y="0"/>
            <a:chExt cx="21034" cy="24765"/>
          </a:xfrm>
        </p:grpSpPr>
        <p:sp>
          <p:nvSpPr>
            <p:cNvPr id="15369" name="Rectangle 2"/>
            <p:cNvSpPr>
              <a:spLocks noChangeArrowheads="1"/>
            </p:cNvSpPr>
            <p:nvPr/>
          </p:nvSpPr>
          <p:spPr bwMode="auto">
            <a:xfrm>
              <a:off x="0" y="0"/>
              <a:ext cx="4267"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5370" name="Rectangle 3"/>
            <p:cNvSpPr>
              <a:spLocks noChangeArrowheads="1"/>
            </p:cNvSpPr>
            <p:nvPr/>
          </p:nvSpPr>
          <p:spPr bwMode="auto">
            <a:xfrm>
              <a:off x="8382"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sp>
          <p:nvSpPr>
            <p:cNvPr id="15371" name="Rectangle 4"/>
            <p:cNvSpPr>
              <a:spLocks noChangeArrowheads="1"/>
            </p:cNvSpPr>
            <p:nvPr/>
          </p:nvSpPr>
          <p:spPr bwMode="auto">
            <a:xfrm>
              <a:off x="16764" y="0"/>
              <a:ext cx="4270" cy="24765"/>
            </a:xfrm>
            <a:prstGeom prst="rect">
              <a:avLst/>
            </a:prstGeom>
            <a:solidFill>
              <a:srgbClr val="000000"/>
            </a:solidFill>
            <a:ln w="25400">
              <a:solidFill>
                <a:srgbClr val="243F60"/>
              </a:solidFill>
              <a:miter lim="800000"/>
              <a:headEnd/>
              <a:tailEnd/>
            </a:ln>
          </p:spPr>
          <p:txBody>
            <a:bodyPr anchor="ctr"/>
            <a:lstStyle/>
            <a:p>
              <a:pPr fontAlgn="base">
                <a:spcBef>
                  <a:spcPct val="0"/>
                </a:spcBef>
                <a:spcAft>
                  <a:spcPct val="0"/>
                </a:spcAft>
              </a:pPr>
              <a:endParaRPr lang="en-GB" smtClean="0">
                <a:solidFill>
                  <a:prstClr val="black"/>
                </a:solidFill>
                <a:latin typeface="Arial" charset="0"/>
              </a:endParaRPr>
            </a:p>
          </p:txBody>
        </p:sp>
      </p:grpSp>
      <p:grpSp>
        <p:nvGrpSpPr>
          <p:cNvPr id="15365" name="Group 8"/>
          <p:cNvGrpSpPr>
            <a:grpSpLocks/>
          </p:cNvGrpSpPr>
          <p:nvPr/>
        </p:nvGrpSpPr>
        <p:grpSpPr bwMode="auto">
          <a:xfrm>
            <a:off x="1187450" y="692150"/>
            <a:ext cx="7488238" cy="1490663"/>
            <a:chOff x="748" y="436"/>
            <a:chExt cx="4717" cy="939"/>
          </a:xfrm>
        </p:grpSpPr>
        <p:sp>
          <p:nvSpPr>
            <p:cNvPr id="15367" name="Text Box 19"/>
            <p:cNvSpPr txBox="1">
              <a:spLocks noChangeArrowheads="1"/>
            </p:cNvSpPr>
            <p:nvPr/>
          </p:nvSpPr>
          <p:spPr bwMode="auto">
            <a:xfrm>
              <a:off x="748" y="436"/>
              <a:ext cx="3130" cy="7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AU" sz="2400" smtClean="0">
                  <a:solidFill>
                    <a:prstClr val="black"/>
                  </a:solidFill>
                  <a:latin typeface="Calibri" pitchFamily="34" charset="0"/>
                </a:rPr>
                <a:t>What is the relationship between the size of the hard-drive memory and the selling price for laptops?</a:t>
              </a:r>
              <a:r>
                <a:rPr lang="en-NZ" sz="2400" smtClean="0">
                  <a:solidFill>
                    <a:prstClr val="black"/>
                  </a:solidFill>
                  <a:latin typeface="Calibri" pitchFamily="34" charset="0"/>
                </a:rPr>
                <a:t> </a:t>
              </a:r>
              <a:endParaRPr lang="en-US" sz="2400" smtClean="0">
                <a:solidFill>
                  <a:prstClr val="black"/>
                </a:solidFill>
                <a:latin typeface="Calibri" pitchFamily="34" charset="0"/>
              </a:endParaRPr>
            </a:p>
          </p:txBody>
        </p:sp>
        <p:pic>
          <p:nvPicPr>
            <p:cNvPr id="15368" name="Picture 10"/>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9" y="436"/>
              <a:ext cx="1496" cy="9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
        <p:nvSpPr>
          <p:cNvPr id="36876" name="Text Box 12"/>
          <p:cNvSpPr txBox="1">
            <a:spLocks noChangeArrowheads="1"/>
          </p:cNvSpPr>
          <p:nvPr/>
        </p:nvSpPr>
        <p:spPr bwMode="auto">
          <a:xfrm>
            <a:off x="755650" y="3357563"/>
            <a:ext cx="7272338" cy="264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50000"/>
              </a:spcBef>
              <a:spcAft>
                <a:spcPct val="0"/>
              </a:spcAft>
            </a:pPr>
            <a:r>
              <a:rPr lang="en-NZ" sz="2400" smtClean="0">
                <a:solidFill>
                  <a:prstClr val="black"/>
                </a:solidFill>
              </a:rPr>
              <a:t>In your group, discuss how you will each contribute to the development of a plan for the assessment. Make a commitment to each person that you will attend each day of the assessment and that you will not let them down. Write down how you will demonstrate to your teacher that each person has contributed to the writing of the plan.</a:t>
            </a:r>
            <a:endParaRPr lang="en-GB" sz="2400" smtClean="0">
              <a:solidFill>
                <a:prstClr val="black"/>
              </a:solidFill>
            </a:endParaRPr>
          </a:p>
        </p:txBody>
      </p:sp>
    </p:spTree>
    <p:extLst>
      <p:ext uri="{BB962C8B-B14F-4D97-AF65-F5344CB8AC3E}">
        <p14:creationId xmlns:p14="http://schemas.microsoft.com/office/powerpoint/2010/main" xmlns="" val="26305971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Setting the context</a:t>
            </a:r>
            <a:endParaRPr lang="en-NZ"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l="3871" t="11644" r="48065" b="4190"/>
          <a:stretch>
            <a:fillRect/>
          </a:stretch>
        </p:blipFill>
        <p:spPr bwMode="auto">
          <a:xfrm>
            <a:off x="395536" y="1700808"/>
            <a:ext cx="4320480" cy="4730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l="53270" t="39182" r="17760" b="21027"/>
          <a:stretch>
            <a:fillRect/>
          </a:stretch>
        </p:blipFill>
        <p:spPr bwMode="auto">
          <a:xfrm>
            <a:off x="5580112" y="1817500"/>
            <a:ext cx="2921000" cy="25066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9"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l="10938" t="13499" r="12370" b="5501"/>
          <a:stretch>
            <a:fillRect/>
          </a:stretch>
        </p:blipFill>
        <p:spPr bwMode="auto">
          <a:xfrm>
            <a:off x="5580112" y="4509120"/>
            <a:ext cx="3111500" cy="2054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p:cNvSpPr txBox="1"/>
          <p:nvPr/>
        </p:nvSpPr>
        <p:spPr>
          <a:xfrm>
            <a:off x="755576" y="2348880"/>
            <a:ext cx="4176464" cy="1077218"/>
          </a:xfrm>
          <a:prstGeom prst="rect">
            <a:avLst/>
          </a:prstGeom>
          <a:noFill/>
        </p:spPr>
        <p:txBody>
          <a:bodyPr wrap="square" rtlCol="0">
            <a:spAutoFit/>
          </a:bodyPr>
          <a:lstStyle/>
          <a:p>
            <a:r>
              <a:rPr lang="en-NZ" sz="3200" dirty="0">
                <a:solidFill>
                  <a:schemeClr val="accent2"/>
                </a:solidFill>
              </a:rPr>
              <a:t>What are people worried about?</a:t>
            </a:r>
          </a:p>
        </p:txBody>
      </p:sp>
      <p:sp>
        <p:nvSpPr>
          <p:cNvPr id="12" name="TextBox 11"/>
          <p:cNvSpPr txBox="1"/>
          <p:nvPr/>
        </p:nvSpPr>
        <p:spPr>
          <a:xfrm>
            <a:off x="6084168" y="2060848"/>
            <a:ext cx="2088232" cy="2062103"/>
          </a:xfrm>
          <a:prstGeom prst="rect">
            <a:avLst/>
          </a:prstGeom>
          <a:noFill/>
        </p:spPr>
        <p:txBody>
          <a:bodyPr wrap="square" rtlCol="0">
            <a:spAutoFit/>
          </a:bodyPr>
          <a:lstStyle/>
          <a:p>
            <a:r>
              <a:rPr lang="en-NZ" sz="3200" dirty="0" smtClean="0">
                <a:solidFill>
                  <a:schemeClr val="accent2"/>
                </a:solidFill>
              </a:rPr>
              <a:t>What areas might be affected?</a:t>
            </a:r>
            <a:endParaRPr lang="en-NZ" sz="3200" dirty="0">
              <a:solidFill>
                <a:schemeClr val="accent2"/>
              </a:solidFill>
            </a:endParaRPr>
          </a:p>
        </p:txBody>
      </p:sp>
      <p:sp>
        <p:nvSpPr>
          <p:cNvPr id="13" name="TextBox 12"/>
          <p:cNvSpPr txBox="1"/>
          <p:nvPr/>
        </p:nvSpPr>
        <p:spPr>
          <a:xfrm>
            <a:off x="6300192" y="4751402"/>
            <a:ext cx="2088232" cy="1569660"/>
          </a:xfrm>
          <a:prstGeom prst="rect">
            <a:avLst/>
          </a:prstGeom>
          <a:noFill/>
        </p:spPr>
        <p:txBody>
          <a:bodyPr wrap="square" rtlCol="0">
            <a:spAutoFit/>
          </a:bodyPr>
          <a:lstStyle/>
          <a:p>
            <a:r>
              <a:rPr lang="en-NZ" sz="3200" dirty="0" smtClean="0">
                <a:solidFill>
                  <a:schemeClr val="accent2"/>
                </a:solidFill>
              </a:rPr>
              <a:t>How could you get data?</a:t>
            </a:r>
            <a:endParaRPr lang="en-NZ" sz="3200" dirty="0">
              <a:solidFill>
                <a:schemeClr val="accent2"/>
              </a:solidFill>
            </a:endParaRPr>
          </a:p>
        </p:txBody>
      </p:sp>
      <p:pic>
        <p:nvPicPr>
          <p:cNvPr id="1031" name="Content Placeholder 3" descr="Outlier.jpg"/>
          <p:cNvPicPr>
            <a:picLocks noChangeAspect="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30596" y="2204864"/>
            <a:ext cx="4905266" cy="39543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xmlns="">
                <a:solidFill>
                  <a:srgbClr val="FFFFFF"/>
                </a:solidFill>
              </a14:hiddenFill>
            </a:ext>
          </a:extLst>
        </p:spPr>
      </p:pic>
      <p:sp>
        <p:nvSpPr>
          <p:cNvPr id="14" name="TextBox 13"/>
          <p:cNvSpPr txBox="1"/>
          <p:nvPr/>
        </p:nvSpPr>
        <p:spPr>
          <a:xfrm>
            <a:off x="3347864" y="2217806"/>
            <a:ext cx="2088232" cy="1077218"/>
          </a:xfrm>
          <a:prstGeom prst="rect">
            <a:avLst/>
          </a:prstGeom>
          <a:noFill/>
        </p:spPr>
        <p:txBody>
          <a:bodyPr wrap="square" rtlCol="0">
            <a:spAutoFit/>
          </a:bodyPr>
          <a:lstStyle/>
          <a:p>
            <a:r>
              <a:rPr lang="en-NZ" sz="3200" dirty="0" smtClean="0">
                <a:solidFill>
                  <a:schemeClr val="accent2"/>
                </a:solidFill>
              </a:rPr>
              <a:t>Is this for real?</a:t>
            </a:r>
            <a:endParaRPr lang="en-NZ" sz="3200" dirty="0">
              <a:solidFill>
                <a:schemeClr val="accent2"/>
              </a:solidFill>
            </a:endParaRPr>
          </a:p>
        </p:txBody>
      </p:sp>
    </p:spTree>
    <p:extLst>
      <p:ext uri="{BB962C8B-B14F-4D97-AF65-F5344CB8AC3E}">
        <p14:creationId xmlns:p14="http://schemas.microsoft.com/office/powerpoint/2010/main" xmlns="" val="1635328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81260" cy="1054394"/>
          </a:xfrm>
        </p:spPr>
        <p:txBody>
          <a:bodyPr/>
          <a:lstStyle/>
          <a:p>
            <a:r>
              <a:rPr lang="en-NZ" dirty="0" smtClean="0"/>
              <a:t>UNPACKING LEARNING OUTCOMES</a:t>
            </a:r>
            <a:endParaRPr lang="en-NZ" dirty="0"/>
          </a:p>
        </p:txBody>
      </p:sp>
      <p:sp>
        <p:nvSpPr>
          <p:cNvPr id="3" name="TextBox 2"/>
          <p:cNvSpPr txBox="1"/>
          <p:nvPr/>
        </p:nvSpPr>
        <p:spPr>
          <a:xfrm>
            <a:off x="395536" y="1628800"/>
            <a:ext cx="8280920" cy="5078313"/>
          </a:xfrm>
          <a:prstGeom prst="rect">
            <a:avLst/>
          </a:prstGeom>
          <a:noFill/>
        </p:spPr>
        <p:txBody>
          <a:bodyPr wrap="square" rtlCol="0">
            <a:spAutoFit/>
          </a:bodyPr>
          <a:lstStyle/>
          <a:p>
            <a:pPr marL="285750" indent="-285750">
              <a:buFont typeface="Arial" pitchFamily="34" charset="0"/>
              <a:buChar char="•"/>
            </a:pPr>
            <a:r>
              <a:rPr lang="en-NZ" sz="3600" u="sng" dirty="0" smtClean="0"/>
              <a:t>LO</a:t>
            </a:r>
            <a:r>
              <a:rPr lang="en-NZ" sz="3600" u="sng" dirty="0"/>
              <a:t>: Use the statistical enquiry cycle to investigate multivariate data</a:t>
            </a:r>
            <a:endParaRPr lang="en-NZ" sz="3600" dirty="0"/>
          </a:p>
          <a:p>
            <a:pPr marL="285750" indent="-285750">
              <a:buFont typeface="Arial" pitchFamily="34" charset="0"/>
              <a:buChar char="•"/>
            </a:pPr>
            <a:r>
              <a:rPr lang="en-US" sz="3600" dirty="0" smtClean="0"/>
              <a:t>Get students to try to explain what the words </a:t>
            </a:r>
            <a:r>
              <a:rPr lang="en-US" sz="3600" dirty="0" smtClean="0">
                <a:solidFill>
                  <a:schemeClr val="accent2"/>
                </a:solidFill>
              </a:rPr>
              <a:t>enquiry</a:t>
            </a:r>
            <a:r>
              <a:rPr lang="en-US" sz="3600" dirty="0" smtClean="0"/>
              <a:t>, </a:t>
            </a:r>
            <a:r>
              <a:rPr lang="en-US" sz="3600" dirty="0" smtClean="0">
                <a:solidFill>
                  <a:schemeClr val="accent2"/>
                </a:solidFill>
              </a:rPr>
              <a:t>cycle</a:t>
            </a:r>
            <a:r>
              <a:rPr lang="en-US" sz="3600" dirty="0" smtClean="0"/>
              <a:t> and </a:t>
            </a:r>
            <a:r>
              <a:rPr lang="en-US" sz="3600" dirty="0" smtClean="0">
                <a:solidFill>
                  <a:schemeClr val="accent2"/>
                </a:solidFill>
              </a:rPr>
              <a:t>multivariate</a:t>
            </a:r>
            <a:r>
              <a:rPr lang="en-US" sz="3600" dirty="0" smtClean="0"/>
              <a:t> mean</a:t>
            </a:r>
          </a:p>
          <a:p>
            <a:pPr marL="285750" indent="-285750">
              <a:buFont typeface="Arial" pitchFamily="34" charset="0"/>
              <a:buChar char="•"/>
            </a:pPr>
            <a:r>
              <a:rPr lang="en-US" sz="3600" dirty="0" smtClean="0"/>
              <a:t>Share understandings and acknowledge contributions</a:t>
            </a:r>
          </a:p>
          <a:p>
            <a:pPr marL="285750" indent="-285750">
              <a:buFont typeface="Arial" pitchFamily="34" charset="0"/>
              <a:buChar char="•"/>
            </a:pPr>
            <a:r>
              <a:rPr lang="en-US" sz="3600" dirty="0" smtClean="0"/>
              <a:t>Model more than one way to explain something</a:t>
            </a:r>
            <a:endParaRPr lang="en-US" sz="3600" dirty="0"/>
          </a:p>
        </p:txBody>
      </p:sp>
    </p:spTree>
    <p:extLst>
      <p:ext uri="{BB962C8B-B14F-4D97-AF65-F5344CB8AC3E}">
        <p14:creationId xmlns:p14="http://schemas.microsoft.com/office/powerpoint/2010/main" xmlns="" val="2373043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81260" cy="1054394"/>
          </a:xfrm>
        </p:spPr>
        <p:txBody>
          <a:bodyPr/>
          <a:lstStyle/>
          <a:p>
            <a:r>
              <a:rPr lang="en-NZ" dirty="0" smtClean="0"/>
              <a:t>FROM ONE variable to two</a:t>
            </a:r>
            <a:endParaRPr lang="en-NZ" dirty="0"/>
          </a:p>
        </p:txBody>
      </p:sp>
      <p:sp>
        <p:nvSpPr>
          <p:cNvPr id="3" name="TextBox 2"/>
          <p:cNvSpPr txBox="1"/>
          <p:nvPr/>
        </p:nvSpPr>
        <p:spPr>
          <a:xfrm>
            <a:off x="395536" y="1844824"/>
            <a:ext cx="8280920" cy="3970318"/>
          </a:xfrm>
          <a:prstGeom prst="rect">
            <a:avLst/>
          </a:prstGeom>
          <a:noFill/>
        </p:spPr>
        <p:txBody>
          <a:bodyPr wrap="square" rtlCol="0">
            <a:spAutoFit/>
          </a:bodyPr>
          <a:lstStyle/>
          <a:p>
            <a:pPr marL="285750" indent="-285750">
              <a:buFont typeface="Arial" pitchFamily="34" charset="0"/>
              <a:buChar char="•"/>
            </a:pPr>
            <a:r>
              <a:rPr lang="en-US" sz="3600" dirty="0" smtClean="0"/>
              <a:t>Focus on rental prices (one variable)</a:t>
            </a:r>
          </a:p>
          <a:p>
            <a:pPr marL="285750" indent="-285750">
              <a:buFont typeface="Arial" pitchFamily="34" charset="0"/>
              <a:buChar char="•"/>
            </a:pPr>
            <a:r>
              <a:rPr lang="en-US" sz="3600" dirty="0" smtClean="0"/>
              <a:t>Explore what might be affecting/linked/related to rental prices e.g. rugby world cup, suburb, number of bedrooms</a:t>
            </a:r>
            <a:endParaRPr lang="en-US" sz="3600" dirty="0"/>
          </a:p>
          <a:p>
            <a:pPr marL="285750" indent="-285750">
              <a:buFont typeface="Arial" pitchFamily="34" charset="0"/>
              <a:buChar char="•"/>
            </a:pPr>
            <a:r>
              <a:rPr lang="en-US" sz="3600" dirty="0" smtClean="0"/>
              <a:t>Lots of structure early on to help with writing</a:t>
            </a:r>
          </a:p>
        </p:txBody>
      </p:sp>
    </p:spTree>
    <p:extLst>
      <p:ext uri="{BB962C8B-B14F-4D97-AF65-F5344CB8AC3E}">
        <p14:creationId xmlns:p14="http://schemas.microsoft.com/office/powerpoint/2010/main" xmlns="" val="2435723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81260" cy="1054394"/>
          </a:xfrm>
        </p:spPr>
        <p:txBody>
          <a:bodyPr/>
          <a:lstStyle/>
          <a:p>
            <a:r>
              <a:rPr lang="en-NZ" dirty="0" smtClean="0"/>
              <a:t>FROM ONE variable to two</a:t>
            </a:r>
            <a:endParaRPr lang="en-NZ" dirty="0"/>
          </a:p>
        </p:txBody>
      </p:sp>
      <p:sp>
        <p:nvSpPr>
          <p:cNvPr id="3" name="TextBox 2"/>
          <p:cNvSpPr txBox="1"/>
          <p:nvPr/>
        </p:nvSpPr>
        <p:spPr>
          <a:xfrm>
            <a:off x="395536" y="1844824"/>
            <a:ext cx="8280920" cy="4585871"/>
          </a:xfrm>
          <a:prstGeom prst="rect">
            <a:avLst/>
          </a:prstGeom>
          <a:noFill/>
        </p:spPr>
        <p:txBody>
          <a:bodyPr wrap="square" rtlCol="0">
            <a:spAutoFit/>
          </a:bodyPr>
          <a:lstStyle/>
          <a:p>
            <a:pPr marL="285750" indent="-285750">
              <a:buFont typeface="Arial" pitchFamily="34" charset="0"/>
              <a:buChar char="•"/>
            </a:pPr>
            <a:r>
              <a:rPr lang="en-NZ" sz="3600" dirty="0">
                <a:solidFill>
                  <a:schemeClr val="accent2"/>
                </a:solidFill>
              </a:rPr>
              <a:t>“How much is the typical weekly rent for a house in Kingsland?” </a:t>
            </a:r>
            <a:endParaRPr lang="en-NZ" sz="3600" dirty="0" smtClean="0">
              <a:solidFill>
                <a:schemeClr val="accent2"/>
              </a:solidFill>
            </a:endParaRPr>
          </a:p>
          <a:p>
            <a:r>
              <a:rPr lang="en-NZ" sz="2000" dirty="0"/>
              <a:t>Analysis: Mark on your dot plot the lowest rental price and the highest rental </a:t>
            </a:r>
            <a:r>
              <a:rPr lang="en-NZ" sz="2000" dirty="0" smtClean="0"/>
              <a:t>price</a:t>
            </a:r>
            <a:endParaRPr lang="en-NZ" sz="2000" dirty="0"/>
          </a:p>
          <a:p>
            <a:r>
              <a:rPr lang="en-NZ" sz="2000" dirty="0"/>
              <a:t>Conclusion: Complete the sentence “In Kingsland, the rents range from $____ to </a:t>
            </a:r>
            <a:r>
              <a:rPr lang="en-NZ" sz="2000" dirty="0" smtClean="0"/>
              <a:t>$_____”</a:t>
            </a:r>
            <a:endParaRPr lang="en-NZ" sz="2000" dirty="0"/>
          </a:p>
          <a:p>
            <a:r>
              <a:rPr lang="en-NZ" sz="2000" dirty="0"/>
              <a:t>Analysis: Mark on your dot plot the middle 50% of house prices (remind them that half of 20 is </a:t>
            </a:r>
            <a:r>
              <a:rPr lang="en-NZ" sz="2000" dirty="0" smtClean="0"/>
              <a:t>10, </a:t>
            </a:r>
            <a:r>
              <a:rPr lang="en-NZ" sz="2000" dirty="0"/>
              <a:t>so where do the middle 10 house sit between</a:t>
            </a:r>
            <a:r>
              <a:rPr lang="en-NZ" sz="2000" dirty="0" smtClean="0"/>
              <a:t>).</a:t>
            </a:r>
            <a:endParaRPr lang="en-NZ" sz="2000" dirty="0"/>
          </a:p>
          <a:p>
            <a:r>
              <a:rPr lang="en-NZ" sz="2000" dirty="0"/>
              <a:t>Conclusion: Complete the sentence “The rents are typically between $____ and </a:t>
            </a:r>
            <a:r>
              <a:rPr lang="en-NZ" sz="2000" dirty="0" smtClean="0"/>
              <a:t>$____”</a:t>
            </a:r>
            <a:endParaRPr lang="en-NZ" sz="2000" dirty="0"/>
          </a:p>
          <a:p>
            <a:r>
              <a:rPr lang="en-NZ" sz="2000" dirty="0"/>
              <a:t>Analysis: Mark on your dot plot any common rent prices (modes</a:t>
            </a:r>
            <a:r>
              <a:rPr lang="en-NZ" sz="2000" dirty="0" smtClean="0"/>
              <a:t>)</a:t>
            </a:r>
            <a:endParaRPr lang="en-NZ" sz="2000" dirty="0"/>
          </a:p>
          <a:p>
            <a:r>
              <a:rPr lang="en-NZ" sz="2000" dirty="0"/>
              <a:t>Conclusion: Complete the sentence “Common rent prices in Kingsland are $___ and </a:t>
            </a:r>
            <a:r>
              <a:rPr lang="en-NZ" sz="2000" dirty="0" smtClean="0"/>
              <a:t>$____”</a:t>
            </a:r>
            <a:endParaRPr lang="en-NZ" sz="2000" dirty="0"/>
          </a:p>
        </p:txBody>
      </p:sp>
    </p:spTree>
    <p:extLst>
      <p:ext uri="{BB962C8B-B14F-4D97-AF65-F5344CB8AC3E}">
        <p14:creationId xmlns:p14="http://schemas.microsoft.com/office/powerpoint/2010/main" xmlns="" val="4114728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381260" cy="1054394"/>
          </a:xfrm>
        </p:spPr>
        <p:txBody>
          <a:bodyPr/>
          <a:lstStyle/>
          <a:p>
            <a:r>
              <a:rPr lang="en-NZ" dirty="0" smtClean="0"/>
              <a:t>Why bivariate?</a:t>
            </a:r>
            <a:endParaRPr lang="en-NZ" dirty="0"/>
          </a:p>
        </p:txBody>
      </p:sp>
      <p:sp>
        <p:nvSpPr>
          <p:cNvPr id="3" name="TextBox 2"/>
          <p:cNvSpPr txBox="1"/>
          <p:nvPr/>
        </p:nvSpPr>
        <p:spPr>
          <a:xfrm>
            <a:off x="395536" y="1844824"/>
            <a:ext cx="8280920" cy="3970318"/>
          </a:xfrm>
          <a:prstGeom prst="rect">
            <a:avLst/>
          </a:prstGeom>
          <a:noFill/>
        </p:spPr>
        <p:txBody>
          <a:bodyPr wrap="square" rtlCol="0">
            <a:spAutoFit/>
          </a:bodyPr>
          <a:lstStyle/>
          <a:p>
            <a:r>
              <a:rPr lang="en-NZ" sz="2800" dirty="0" smtClean="0"/>
              <a:t>Get the students into the habit of reflecting on their investigation, in particular the data</a:t>
            </a:r>
            <a:endParaRPr lang="en-NZ" sz="2800" dirty="0"/>
          </a:p>
          <a:p>
            <a:pPr lvl="0"/>
            <a:r>
              <a:rPr lang="en-NZ" sz="2800" dirty="0"/>
              <a:t>Why do the rental prices in Kingsland vary so much? (answers could be: because the condition of houses are different, where they are located is different, how many bedrooms they have etc.)</a:t>
            </a:r>
          </a:p>
          <a:p>
            <a:r>
              <a:rPr lang="en-NZ" sz="2800" dirty="0"/>
              <a:t>Why are there two common rental prices? (one would be the typical price for 1-bedroom houses, and one would be the typical price for 2-bedroom houses)</a:t>
            </a:r>
          </a:p>
        </p:txBody>
      </p:sp>
    </p:spTree>
    <p:extLst>
      <p:ext uri="{BB962C8B-B14F-4D97-AF65-F5344CB8AC3E}">
        <p14:creationId xmlns:p14="http://schemas.microsoft.com/office/powerpoint/2010/main" xmlns="" val="329148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Grid">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1_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284</TotalTime>
  <Words>1875</Words>
  <Application>Microsoft Office PowerPoint</Application>
  <PresentationFormat>On-screen Show (4:3)</PresentationFormat>
  <Paragraphs>193</Paragraphs>
  <Slides>40</Slides>
  <Notes>1</Notes>
  <HiddenSlides>0</HiddenSlides>
  <MMClips>0</MMClips>
  <ScaleCrop>false</ScaleCrop>
  <HeadingPairs>
    <vt:vector size="4" baseType="variant">
      <vt:variant>
        <vt:lpstr>Theme</vt:lpstr>
      </vt:variant>
      <vt:variant>
        <vt:i4>3</vt:i4>
      </vt:variant>
      <vt:variant>
        <vt:lpstr>Slide Titles</vt:lpstr>
      </vt:variant>
      <vt:variant>
        <vt:i4>40</vt:i4>
      </vt:variant>
    </vt:vector>
  </HeadingPairs>
  <TitlesOfParts>
    <vt:vector size="43" baseType="lpstr">
      <vt:lpstr>Grid</vt:lpstr>
      <vt:lpstr>Austin</vt:lpstr>
      <vt:lpstr>1_Austin</vt:lpstr>
      <vt:lpstr>Literacy and thinking bivariate data investigations</vt:lpstr>
      <vt:lpstr>Literacy and thinking</vt:lpstr>
      <vt:lpstr>Thinking behind unit</vt:lpstr>
      <vt:lpstr>Literacy and thinking strategies</vt:lpstr>
      <vt:lpstr>Setting the context</vt:lpstr>
      <vt:lpstr>UNPACKING LEARNING OUTCOMES</vt:lpstr>
      <vt:lpstr>FROM ONE variable to two</vt:lpstr>
      <vt:lpstr>FROM ONE variable to two</vt:lpstr>
      <vt:lpstr>Why bivariate?</vt:lpstr>
      <vt:lpstr>Complete another CYCLE…..</vt:lpstr>
      <vt:lpstr>The paint brush</vt:lpstr>
      <vt:lpstr>The paint brush</vt:lpstr>
      <vt:lpstr>Thinking about relationships</vt:lpstr>
      <vt:lpstr>The Ellipse</vt:lpstr>
      <vt:lpstr>Linking features and statements</vt:lpstr>
      <vt:lpstr>Formative assessment</vt:lpstr>
      <vt:lpstr>Bi-variate investigation</vt:lpstr>
      <vt:lpstr>Relate features of a relationship</vt:lpstr>
      <vt:lpstr>Slide 19</vt:lpstr>
      <vt:lpstr>Problem</vt:lpstr>
      <vt:lpstr>Plan</vt:lpstr>
      <vt:lpstr>Data (example of table)</vt:lpstr>
      <vt:lpstr>Data</vt:lpstr>
      <vt:lpstr>Data</vt:lpstr>
      <vt:lpstr>Analysis</vt:lpstr>
      <vt:lpstr>Analysis</vt:lpstr>
      <vt:lpstr>Conclusion (relationship)</vt:lpstr>
      <vt:lpstr>Conclusion (prediction)</vt:lpstr>
      <vt:lpstr>Reflection</vt:lpstr>
      <vt:lpstr>Bivariate investigation</vt:lpstr>
      <vt:lpstr>List the steps for a method</vt:lpstr>
      <vt:lpstr>Slide 32</vt:lpstr>
      <vt:lpstr>Problem</vt:lpstr>
      <vt:lpstr>What variables will you investigate?</vt:lpstr>
      <vt:lpstr>How will you collect data for the investigation?</vt:lpstr>
      <vt:lpstr>How will you measure these variables?</vt:lpstr>
      <vt:lpstr>What things might affect the measures you take?</vt:lpstr>
      <vt:lpstr>How many measures will you collect?</vt:lpstr>
      <vt:lpstr>How will you record your results?</vt:lpstr>
      <vt:lpstr>Group work!</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Leo and Anna</dc:creator>
  <cp:lastModifiedBy>dd</cp:lastModifiedBy>
  <cp:revision>65</cp:revision>
  <dcterms:created xsi:type="dcterms:W3CDTF">2011-11-13T08:15:22Z</dcterms:created>
  <dcterms:modified xsi:type="dcterms:W3CDTF">2012-10-01T03:50:19Z</dcterms:modified>
</cp:coreProperties>
</file>